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9" d="100"/>
          <a:sy n="79" d="100"/>
        </p:scale>
        <p:origin x="86"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C43D44-5E98-4738-8B4C-D131B886CC0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B9A3C7-5826-453A-BE96-0CAA135738BB}">
      <dgm:prSet/>
      <dgm:spPr/>
      <dgm:t>
        <a:bodyPr/>
        <a:lstStyle/>
        <a:p>
          <a:r>
            <a:rPr lang="en-US"/>
            <a:t>Introduction of Machine Learning for Predicting whether a customer will buy a Term Subscription or not in the current campaign running for its marketing. </a:t>
          </a:r>
        </a:p>
      </dgm:t>
    </dgm:pt>
    <dgm:pt modelId="{70B3FDD1-C9D9-4FB9-94C1-9C6C3F73A3C7}" type="parTrans" cxnId="{8DA1ED57-9010-46E7-BDA0-ED47DBF0F175}">
      <dgm:prSet/>
      <dgm:spPr/>
      <dgm:t>
        <a:bodyPr/>
        <a:lstStyle/>
        <a:p>
          <a:endParaRPr lang="en-US" sz="2000"/>
        </a:p>
      </dgm:t>
    </dgm:pt>
    <dgm:pt modelId="{6D25CAD1-310B-45F7-8BA2-6C8A1E6B7183}" type="sibTrans" cxnId="{8DA1ED57-9010-46E7-BDA0-ED47DBF0F175}">
      <dgm:prSet/>
      <dgm:spPr/>
      <dgm:t>
        <a:bodyPr/>
        <a:lstStyle/>
        <a:p>
          <a:endParaRPr lang="en-US"/>
        </a:p>
      </dgm:t>
    </dgm:pt>
    <dgm:pt modelId="{3B54D915-B9E2-48FF-A112-9EB2B035A2E4}">
      <dgm:prSet/>
      <dgm:spPr/>
      <dgm:t>
        <a:bodyPr/>
        <a:lstStyle/>
        <a:p>
          <a:r>
            <a:rPr lang="en-US"/>
            <a:t>The project involves development of Machine Learning Algorithms for predicting the potential customers.</a:t>
          </a:r>
        </a:p>
      </dgm:t>
    </dgm:pt>
    <dgm:pt modelId="{EB47DB5F-CB51-4733-A2A2-6DCAB0DBC60D}" type="parTrans" cxnId="{232C74BC-7368-473F-B273-32251FB6D7FC}">
      <dgm:prSet/>
      <dgm:spPr/>
      <dgm:t>
        <a:bodyPr/>
        <a:lstStyle/>
        <a:p>
          <a:endParaRPr lang="en-US" sz="2000"/>
        </a:p>
      </dgm:t>
    </dgm:pt>
    <dgm:pt modelId="{66C467CA-857F-4040-BFFC-3D7902C261C3}" type="sibTrans" cxnId="{232C74BC-7368-473F-B273-32251FB6D7FC}">
      <dgm:prSet/>
      <dgm:spPr/>
      <dgm:t>
        <a:bodyPr/>
        <a:lstStyle/>
        <a:p>
          <a:endParaRPr lang="en-US"/>
        </a:p>
      </dgm:t>
    </dgm:pt>
    <dgm:pt modelId="{3E676353-B9CD-4B7A-92F3-CB3A71FF8983}">
      <dgm:prSet/>
      <dgm:spPr/>
      <dgm:t>
        <a:bodyPr/>
        <a:lstStyle/>
        <a:p>
          <a:r>
            <a:rPr lang="en-US"/>
            <a:t>This will allow better and dynamic planning for marketing of Term Subscription for the bank.</a:t>
          </a:r>
        </a:p>
      </dgm:t>
    </dgm:pt>
    <dgm:pt modelId="{F326FB15-B1CA-41A2-982F-DAB8E6B87532}" type="parTrans" cxnId="{921DE46E-C43A-485C-A95E-F1A08EB8CFB3}">
      <dgm:prSet/>
      <dgm:spPr/>
      <dgm:t>
        <a:bodyPr/>
        <a:lstStyle/>
        <a:p>
          <a:endParaRPr lang="en-US" sz="2000"/>
        </a:p>
      </dgm:t>
    </dgm:pt>
    <dgm:pt modelId="{020DB727-055B-4D77-8402-A28F6E4422CB}" type="sibTrans" cxnId="{921DE46E-C43A-485C-A95E-F1A08EB8CFB3}">
      <dgm:prSet/>
      <dgm:spPr/>
      <dgm:t>
        <a:bodyPr/>
        <a:lstStyle/>
        <a:p>
          <a:endParaRPr lang="en-US"/>
        </a:p>
      </dgm:t>
    </dgm:pt>
    <dgm:pt modelId="{954D9C12-FB98-4120-820A-3E9DE7D15210}" type="pres">
      <dgm:prSet presAssocID="{77C43D44-5E98-4738-8B4C-D131B886CC01}" presName="root" presStyleCnt="0">
        <dgm:presLayoutVars>
          <dgm:dir/>
          <dgm:resizeHandles val="exact"/>
        </dgm:presLayoutVars>
      </dgm:prSet>
      <dgm:spPr/>
    </dgm:pt>
    <dgm:pt modelId="{1BFE9781-978C-41CF-B3D8-12EDC4FC5E1A}" type="pres">
      <dgm:prSet presAssocID="{17B9A3C7-5826-453A-BE96-0CAA135738BB}" presName="compNode" presStyleCnt="0"/>
      <dgm:spPr/>
    </dgm:pt>
    <dgm:pt modelId="{082C5296-A268-4498-977B-010175F69627}" type="pres">
      <dgm:prSet presAssocID="{17B9A3C7-5826-453A-BE96-0CAA135738BB}" presName="bgRect" presStyleLbl="bgShp" presStyleIdx="0" presStyleCnt="3"/>
      <dgm:spPr/>
    </dgm:pt>
    <dgm:pt modelId="{85C39F18-03AD-444A-87DE-050541AFD169}" type="pres">
      <dgm:prSet presAssocID="{17B9A3C7-5826-453A-BE96-0CAA13573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C4F8BEF2-2B2C-4F9A-AB2C-92739B393959}" type="pres">
      <dgm:prSet presAssocID="{17B9A3C7-5826-453A-BE96-0CAA135738BB}" presName="spaceRect" presStyleCnt="0"/>
      <dgm:spPr/>
    </dgm:pt>
    <dgm:pt modelId="{4DC4B306-CF18-409F-9568-A1C5E62CBDC3}" type="pres">
      <dgm:prSet presAssocID="{17B9A3C7-5826-453A-BE96-0CAA135738BB}" presName="parTx" presStyleLbl="revTx" presStyleIdx="0" presStyleCnt="3">
        <dgm:presLayoutVars>
          <dgm:chMax val="0"/>
          <dgm:chPref val="0"/>
        </dgm:presLayoutVars>
      </dgm:prSet>
      <dgm:spPr/>
    </dgm:pt>
    <dgm:pt modelId="{B8EE7721-7706-4512-9ED2-136CE202E453}" type="pres">
      <dgm:prSet presAssocID="{6D25CAD1-310B-45F7-8BA2-6C8A1E6B7183}" presName="sibTrans" presStyleCnt="0"/>
      <dgm:spPr/>
    </dgm:pt>
    <dgm:pt modelId="{D52274B2-C39E-4DA6-8595-A126B197BFD8}" type="pres">
      <dgm:prSet presAssocID="{3B54D915-B9E2-48FF-A112-9EB2B035A2E4}" presName="compNode" presStyleCnt="0"/>
      <dgm:spPr/>
    </dgm:pt>
    <dgm:pt modelId="{2EDD28FE-6402-48D1-BEF4-344A668EB756}" type="pres">
      <dgm:prSet presAssocID="{3B54D915-B9E2-48FF-A112-9EB2B035A2E4}" presName="bgRect" presStyleLbl="bgShp" presStyleIdx="1" presStyleCnt="3"/>
      <dgm:spPr/>
    </dgm:pt>
    <dgm:pt modelId="{46FC4EBE-FB21-480B-B5FA-EF687D7CDB20}" type="pres">
      <dgm:prSet presAssocID="{3B54D915-B9E2-48FF-A112-9EB2B035A2E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946D02F-2369-4C15-8D6C-AD0A6FA2EB0A}" type="pres">
      <dgm:prSet presAssocID="{3B54D915-B9E2-48FF-A112-9EB2B035A2E4}" presName="spaceRect" presStyleCnt="0"/>
      <dgm:spPr/>
    </dgm:pt>
    <dgm:pt modelId="{C7D28673-C381-4D79-A170-AA8BA44B213A}" type="pres">
      <dgm:prSet presAssocID="{3B54D915-B9E2-48FF-A112-9EB2B035A2E4}" presName="parTx" presStyleLbl="revTx" presStyleIdx="1" presStyleCnt="3">
        <dgm:presLayoutVars>
          <dgm:chMax val="0"/>
          <dgm:chPref val="0"/>
        </dgm:presLayoutVars>
      </dgm:prSet>
      <dgm:spPr/>
    </dgm:pt>
    <dgm:pt modelId="{8CA2A369-9414-4A92-BEE7-CEB9DFEB3FCA}" type="pres">
      <dgm:prSet presAssocID="{66C467CA-857F-4040-BFFC-3D7902C261C3}" presName="sibTrans" presStyleCnt="0"/>
      <dgm:spPr/>
    </dgm:pt>
    <dgm:pt modelId="{4AC4ECE3-E4C4-4166-B0CC-B92FCBB8D2E1}" type="pres">
      <dgm:prSet presAssocID="{3E676353-B9CD-4B7A-92F3-CB3A71FF8983}" presName="compNode" presStyleCnt="0"/>
      <dgm:spPr/>
    </dgm:pt>
    <dgm:pt modelId="{F266E379-F792-42C5-957B-1771E5E1B1B1}" type="pres">
      <dgm:prSet presAssocID="{3E676353-B9CD-4B7A-92F3-CB3A71FF8983}" presName="bgRect" presStyleLbl="bgShp" presStyleIdx="2" presStyleCnt="3"/>
      <dgm:spPr/>
    </dgm:pt>
    <dgm:pt modelId="{1828DC6B-F317-4D03-8722-3C9F5A344CAB}" type="pres">
      <dgm:prSet presAssocID="{3E676353-B9CD-4B7A-92F3-CB3A71FF89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ggy Bank"/>
        </a:ext>
      </dgm:extLst>
    </dgm:pt>
    <dgm:pt modelId="{4A391D87-DE2B-4A1F-8E7F-2A709744167D}" type="pres">
      <dgm:prSet presAssocID="{3E676353-B9CD-4B7A-92F3-CB3A71FF8983}" presName="spaceRect" presStyleCnt="0"/>
      <dgm:spPr/>
    </dgm:pt>
    <dgm:pt modelId="{2071F8C9-8E6B-49ED-9242-34A74C4D5BBA}" type="pres">
      <dgm:prSet presAssocID="{3E676353-B9CD-4B7A-92F3-CB3A71FF8983}" presName="parTx" presStyleLbl="revTx" presStyleIdx="2" presStyleCnt="3">
        <dgm:presLayoutVars>
          <dgm:chMax val="0"/>
          <dgm:chPref val="0"/>
        </dgm:presLayoutVars>
      </dgm:prSet>
      <dgm:spPr/>
    </dgm:pt>
  </dgm:ptLst>
  <dgm:cxnLst>
    <dgm:cxn modelId="{B9522C4C-34C6-45F4-AD2B-9C4E5F1B2938}" type="presOf" srcId="{3B54D915-B9E2-48FF-A112-9EB2B035A2E4}" destId="{C7D28673-C381-4D79-A170-AA8BA44B213A}" srcOrd="0" destOrd="0" presId="urn:microsoft.com/office/officeart/2018/2/layout/IconVerticalSolidList"/>
    <dgm:cxn modelId="{921DE46E-C43A-485C-A95E-F1A08EB8CFB3}" srcId="{77C43D44-5E98-4738-8B4C-D131B886CC01}" destId="{3E676353-B9CD-4B7A-92F3-CB3A71FF8983}" srcOrd="2" destOrd="0" parTransId="{F326FB15-B1CA-41A2-982F-DAB8E6B87532}" sibTransId="{020DB727-055B-4D77-8402-A28F6E4422CB}"/>
    <dgm:cxn modelId="{8DA1ED57-9010-46E7-BDA0-ED47DBF0F175}" srcId="{77C43D44-5E98-4738-8B4C-D131B886CC01}" destId="{17B9A3C7-5826-453A-BE96-0CAA135738BB}" srcOrd="0" destOrd="0" parTransId="{70B3FDD1-C9D9-4FB9-94C1-9C6C3F73A3C7}" sibTransId="{6D25CAD1-310B-45F7-8BA2-6C8A1E6B7183}"/>
    <dgm:cxn modelId="{7482929A-FD30-4435-8307-C0560690BD63}" type="presOf" srcId="{77C43D44-5E98-4738-8B4C-D131B886CC01}" destId="{954D9C12-FB98-4120-820A-3E9DE7D15210}" srcOrd="0" destOrd="0" presId="urn:microsoft.com/office/officeart/2018/2/layout/IconVerticalSolidList"/>
    <dgm:cxn modelId="{82EF6B9C-B335-4D46-AA3F-AD0FAA4E1E65}" type="presOf" srcId="{3E676353-B9CD-4B7A-92F3-CB3A71FF8983}" destId="{2071F8C9-8E6B-49ED-9242-34A74C4D5BBA}" srcOrd="0" destOrd="0" presId="urn:microsoft.com/office/officeart/2018/2/layout/IconVerticalSolidList"/>
    <dgm:cxn modelId="{232C74BC-7368-473F-B273-32251FB6D7FC}" srcId="{77C43D44-5E98-4738-8B4C-D131B886CC01}" destId="{3B54D915-B9E2-48FF-A112-9EB2B035A2E4}" srcOrd="1" destOrd="0" parTransId="{EB47DB5F-CB51-4733-A2A2-6DCAB0DBC60D}" sibTransId="{66C467CA-857F-4040-BFFC-3D7902C261C3}"/>
    <dgm:cxn modelId="{EB4F92E1-5671-4AD6-90FA-A46EB3E20523}" type="presOf" srcId="{17B9A3C7-5826-453A-BE96-0CAA135738BB}" destId="{4DC4B306-CF18-409F-9568-A1C5E62CBDC3}" srcOrd="0" destOrd="0" presId="urn:microsoft.com/office/officeart/2018/2/layout/IconVerticalSolidList"/>
    <dgm:cxn modelId="{E7498FB0-F86D-40E9-9767-053A0D58F1F3}" type="presParOf" srcId="{954D9C12-FB98-4120-820A-3E9DE7D15210}" destId="{1BFE9781-978C-41CF-B3D8-12EDC4FC5E1A}" srcOrd="0" destOrd="0" presId="urn:microsoft.com/office/officeart/2018/2/layout/IconVerticalSolidList"/>
    <dgm:cxn modelId="{9435A26A-F72C-444E-8102-6864413E8B9F}" type="presParOf" srcId="{1BFE9781-978C-41CF-B3D8-12EDC4FC5E1A}" destId="{082C5296-A268-4498-977B-010175F69627}" srcOrd="0" destOrd="0" presId="urn:microsoft.com/office/officeart/2018/2/layout/IconVerticalSolidList"/>
    <dgm:cxn modelId="{3C5F2C64-0F4A-4C9A-838A-F453D25C998C}" type="presParOf" srcId="{1BFE9781-978C-41CF-B3D8-12EDC4FC5E1A}" destId="{85C39F18-03AD-444A-87DE-050541AFD169}" srcOrd="1" destOrd="0" presId="urn:microsoft.com/office/officeart/2018/2/layout/IconVerticalSolidList"/>
    <dgm:cxn modelId="{DA312538-BF8B-45F3-8DD1-F4AD43EB2015}" type="presParOf" srcId="{1BFE9781-978C-41CF-B3D8-12EDC4FC5E1A}" destId="{C4F8BEF2-2B2C-4F9A-AB2C-92739B393959}" srcOrd="2" destOrd="0" presId="urn:microsoft.com/office/officeart/2018/2/layout/IconVerticalSolidList"/>
    <dgm:cxn modelId="{D15816ED-287D-493A-AB28-49299E67D612}" type="presParOf" srcId="{1BFE9781-978C-41CF-B3D8-12EDC4FC5E1A}" destId="{4DC4B306-CF18-409F-9568-A1C5E62CBDC3}" srcOrd="3" destOrd="0" presId="urn:microsoft.com/office/officeart/2018/2/layout/IconVerticalSolidList"/>
    <dgm:cxn modelId="{B5D24324-819E-4562-9A23-3A00CA557281}" type="presParOf" srcId="{954D9C12-FB98-4120-820A-3E9DE7D15210}" destId="{B8EE7721-7706-4512-9ED2-136CE202E453}" srcOrd="1" destOrd="0" presId="urn:microsoft.com/office/officeart/2018/2/layout/IconVerticalSolidList"/>
    <dgm:cxn modelId="{5BC70A61-B2E9-49FD-8DAB-0E37C8A57C22}" type="presParOf" srcId="{954D9C12-FB98-4120-820A-3E9DE7D15210}" destId="{D52274B2-C39E-4DA6-8595-A126B197BFD8}" srcOrd="2" destOrd="0" presId="urn:microsoft.com/office/officeart/2018/2/layout/IconVerticalSolidList"/>
    <dgm:cxn modelId="{E2418B48-86EC-4FCA-B576-F127BB67D95A}" type="presParOf" srcId="{D52274B2-C39E-4DA6-8595-A126B197BFD8}" destId="{2EDD28FE-6402-48D1-BEF4-344A668EB756}" srcOrd="0" destOrd="0" presId="urn:microsoft.com/office/officeart/2018/2/layout/IconVerticalSolidList"/>
    <dgm:cxn modelId="{B9555C9D-2D41-4309-805D-793DF11A8F81}" type="presParOf" srcId="{D52274B2-C39E-4DA6-8595-A126B197BFD8}" destId="{46FC4EBE-FB21-480B-B5FA-EF687D7CDB20}" srcOrd="1" destOrd="0" presId="urn:microsoft.com/office/officeart/2018/2/layout/IconVerticalSolidList"/>
    <dgm:cxn modelId="{A62BAED5-CB5D-4C8F-B9E9-24F6A240F0AE}" type="presParOf" srcId="{D52274B2-C39E-4DA6-8595-A126B197BFD8}" destId="{4946D02F-2369-4C15-8D6C-AD0A6FA2EB0A}" srcOrd="2" destOrd="0" presId="urn:microsoft.com/office/officeart/2018/2/layout/IconVerticalSolidList"/>
    <dgm:cxn modelId="{F5166AEB-2AF8-438A-A96B-9450878D70A2}" type="presParOf" srcId="{D52274B2-C39E-4DA6-8595-A126B197BFD8}" destId="{C7D28673-C381-4D79-A170-AA8BA44B213A}" srcOrd="3" destOrd="0" presId="urn:microsoft.com/office/officeart/2018/2/layout/IconVerticalSolidList"/>
    <dgm:cxn modelId="{68B2FFF1-CD61-497A-A1A5-F62827604792}" type="presParOf" srcId="{954D9C12-FB98-4120-820A-3E9DE7D15210}" destId="{8CA2A369-9414-4A92-BEE7-CEB9DFEB3FCA}" srcOrd="3" destOrd="0" presId="urn:microsoft.com/office/officeart/2018/2/layout/IconVerticalSolidList"/>
    <dgm:cxn modelId="{F68B53DB-ACD8-48DC-9277-708A42FD7210}" type="presParOf" srcId="{954D9C12-FB98-4120-820A-3E9DE7D15210}" destId="{4AC4ECE3-E4C4-4166-B0CC-B92FCBB8D2E1}" srcOrd="4" destOrd="0" presId="urn:microsoft.com/office/officeart/2018/2/layout/IconVerticalSolidList"/>
    <dgm:cxn modelId="{6115C765-0473-4561-8646-84483834EF2F}" type="presParOf" srcId="{4AC4ECE3-E4C4-4166-B0CC-B92FCBB8D2E1}" destId="{F266E379-F792-42C5-957B-1771E5E1B1B1}" srcOrd="0" destOrd="0" presId="urn:microsoft.com/office/officeart/2018/2/layout/IconVerticalSolidList"/>
    <dgm:cxn modelId="{93E2FA8E-829A-4F2A-B30E-4BD410BC7900}" type="presParOf" srcId="{4AC4ECE3-E4C4-4166-B0CC-B92FCBB8D2E1}" destId="{1828DC6B-F317-4D03-8722-3C9F5A344CAB}" srcOrd="1" destOrd="0" presId="urn:microsoft.com/office/officeart/2018/2/layout/IconVerticalSolidList"/>
    <dgm:cxn modelId="{D235577C-9AA6-4810-8D51-D29D31519177}" type="presParOf" srcId="{4AC4ECE3-E4C4-4166-B0CC-B92FCBB8D2E1}" destId="{4A391D87-DE2B-4A1F-8E7F-2A709744167D}" srcOrd="2" destOrd="0" presId="urn:microsoft.com/office/officeart/2018/2/layout/IconVerticalSolidList"/>
    <dgm:cxn modelId="{34328347-FBCF-417B-B935-5B8590FADCD1}" type="presParOf" srcId="{4AC4ECE3-E4C4-4166-B0CC-B92FCBB8D2E1}" destId="{2071F8C9-8E6B-49ED-9242-34A74C4D5BB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30D284-68C9-44E3-BC50-65335D4E5A84}" type="doc">
      <dgm:prSet loTypeId="urn:microsoft.com/office/officeart/2009/3/layout/HorizontalOrganizationChart" loCatId="hierarchy" qsTypeId="urn:microsoft.com/office/officeart/2005/8/quickstyle/simple1" qsCatId="simple" csTypeId="urn:microsoft.com/office/officeart/2005/8/colors/accent2_2" csCatId="accent2" phldr="1"/>
      <dgm:spPr/>
      <dgm:t>
        <a:bodyPr/>
        <a:lstStyle/>
        <a:p>
          <a:endParaRPr lang="en-US"/>
        </a:p>
      </dgm:t>
    </dgm:pt>
    <dgm:pt modelId="{43622C18-B758-4054-A47C-15B137240F36}">
      <dgm:prSet/>
      <dgm:spPr/>
      <dgm:t>
        <a:bodyPr/>
        <a:lstStyle/>
        <a:p>
          <a:r>
            <a:rPr lang="en-US" dirty="0"/>
            <a:t>Feature Engineering</a:t>
          </a:r>
        </a:p>
      </dgm:t>
    </dgm:pt>
    <dgm:pt modelId="{66313562-23F2-4B35-8531-DAD2F3CCF5E7}" type="parTrans" cxnId="{25D6254A-E49C-4C88-825C-0AE88D640412}">
      <dgm:prSet/>
      <dgm:spPr/>
      <dgm:t>
        <a:bodyPr/>
        <a:lstStyle/>
        <a:p>
          <a:endParaRPr lang="en-US"/>
        </a:p>
      </dgm:t>
    </dgm:pt>
    <dgm:pt modelId="{5D92D849-E66D-4CE7-AA33-9367379FB09D}" type="sibTrans" cxnId="{25D6254A-E49C-4C88-825C-0AE88D640412}">
      <dgm:prSet/>
      <dgm:spPr/>
      <dgm:t>
        <a:bodyPr/>
        <a:lstStyle/>
        <a:p>
          <a:endParaRPr lang="en-US"/>
        </a:p>
      </dgm:t>
    </dgm:pt>
    <dgm:pt modelId="{5086F9C7-F428-45CF-912E-885A7FE03820}">
      <dgm:prSet/>
      <dgm:spPr/>
      <dgm:t>
        <a:bodyPr/>
        <a:lstStyle/>
        <a:p>
          <a:r>
            <a:rPr lang="en-IN" dirty="0"/>
            <a:t>Categorical  Pipeline</a:t>
          </a:r>
          <a:endParaRPr lang="en-US" dirty="0"/>
        </a:p>
      </dgm:t>
    </dgm:pt>
    <dgm:pt modelId="{8A796029-1FF2-49C1-AF7B-73DA4BC2BDCE}" type="parTrans" cxnId="{203ED270-90DA-415C-990D-FC5876DDCE0A}">
      <dgm:prSet/>
      <dgm:spPr/>
      <dgm:t>
        <a:bodyPr/>
        <a:lstStyle/>
        <a:p>
          <a:endParaRPr lang="en-US"/>
        </a:p>
      </dgm:t>
    </dgm:pt>
    <dgm:pt modelId="{567343AF-0E54-4F09-9905-3F8894D67A46}" type="sibTrans" cxnId="{203ED270-90DA-415C-990D-FC5876DDCE0A}">
      <dgm:prSet/>
      <dgm:spPr/>
      <dgm:t>
        <a:bodyPr/>
        <a:lstStyle/>
        <a:p>
          <a:endParaRPr lang="en-US"/>
        </a:p>
      </dgm:t>
    </dgm:pt>
    <dgm:pt modelId="{347D3FF3-E839-4592-B159-A3956DDFD1BC}">
      <dgm:prSet/>
      <dgm:spPr/>
      <dgm:t>
        <a:bodyPr/>
        <a:lstStyle/>
        <a:p>
          <a:r>
            <a:rPr lang="en-IN" dirty="0"/>
            <a:t>Numerical Pipeline</a:t>
          </a:r>
          <a:endParaRPr lang="en-US" dirty="0"/>
        </a:p>
      </dgm:t>
    </dgm:pt>
    <dgm:pt modelId="{AABDCBDC-A3DB-4F7A-B087-BFDDB749F044}" type="parTrans" cxnId="{17C0A5CE-7875-4F55-AB15-6E901C213A3E}">
      <dgm:prSet/>
      <dgm:spPr/>
      <dgm:t>
        <a:bodyPr/>
        <a:lstStyle/>
        <a:p>
          <a:endParaRPr lang="en-US"/>
        </a:p>
      </dgm:t>
    </dgm:pt>
    <dgm:pt modelId="{ADEFEC4B-A9C8-4A14-9FBC-4E7B4072ED9F}" type="sibTrans" cxnId="{17C0A5CE-7875-4F55-AB15-6E901C213A3E}">
      <dgm:prSet/>
      <dgm:spPr/>
      <dgm:t>
        <a:bodyPr/>
        <a:lstStyle/>
        <a:p>
          <a:endParaRPr lang="en-US"/>
        </a:p>
      </dgm:t>
    </dgm:pt>
    <dgm:pt modelId="{9D11DC99-FF5F-41E7-BCD8-FCE7F646ED10}" type="pres">
      <dgm:prSet presAssocID="{2230D284-68C9-44E3-BC50-65335D4E5A84}" presName="hierChild1" presStyleCnt="0">
        <dgm:presLayoutVars>
          <dgm:orgChart val="1"/>
          <dgm:chPref val="1"/>
          <dgm:dir/>
          <dgm:animOne val="branch"/>
          <dgm:animLvl val="lvl"/>
          <dgm:resizeHandles/>
        </dgm:presLayoutVars>
      </dgm:prSet>
      <dgm:spPr/>
    </dgm:pt>
    <dgm:pt modelId="{225DE65F-81A4-4D9F-B846-5274562344FE}" type="pres">
      <dgm:prSet presAssocID="{43622C18-B758-4054-A47C-15B137240F36}" presName="hierRoot1" presStyleCnt="0">
        <dgm:presLayoutVars>
          <dgm:hierBranch val="init"/>
        </dgm:presLayoutVars>
      </dgm:prSet>
      <dgm:spPr/>
    </dgm:pt>
    <dgm:pt modelId="{328C88D3-A67C-46FE-8EEA-F0B510548BB1}" type="pres">
      <dgm:prSet presAssocID="{43622C18-B758-4054-A47C-15B137240F36}" presName="rootComposite1" presStyleCnt="0"/>
      <dgm:spPr/>
    </dgm:pt>
    <dgm:pt modelId="{B0AF7309-B412-44A2-B2DA-64B3140A65B3}" type="pres">
      <dgm:prSet presAssocID="{43622C18-B758-4054-A47C-15B137240F36}" presName="rootText1" presStyleLbl="node0" presStyleIdx="0" presStyleCnt="1">
        <dgm:presLayoutVars>
          <dgm:chPref val="3"/>
        </dgm:presLayoutVars>
      </dgm:prSet>
      <dgm:spPr/>
    </dgm:pt>
    <dgm:pt modelId="{F007CA2A-E8A4-46DC-B6FF-FF410DB8C271}" type="pres">
      <dgm:prSet presAssocID="{43622C18-B758-4054-A47C-15B137240F36}" presName="rootConnector1" presStyleLbl="node1" presStyleIdx="0" presStyleCnt="0"/>
      <dgm:spPr/>
    </dgm:pt>
    <dgm:pt modelId="{49A31CFC-5679-4EE8-ACD6-D697454E0C06}" type="pres">
      <dgm:prSet presAssocID="{43622C18-B758-4054-A47C-15B137240F36}" presName="hierChild2" presStyleCnt="0"/>
      <dgm:spPr/>
    </dgm:pt>
    <dgm:pt modelId="{25A322A8-E7BC-4460-AF2B-6808B1B3CFDB}" type="pres">
      <dgm:prSet presAssocID="{8A796029-1FF2-49C1-AF7B-73DA4BC2BDCE}" presName="Name64" presStyleLbl="parChTrans1D2" presStyleIdx="0" presStyleCnt="2"/>
      <dgm:spPr/>
    </dgm:pt>
    <dgm:pt modelId="{6083C210-039D-479C-ABA0-D07BF4C6E89C}" type="pres">
      <dgm:prSet presAssocID="{5086F9C7-F428-45CF-912E-885A7FE03820}" presName="hierRoot2" presStyleCnt="0">
        <dgm:presLayoutVars>
          <dgm:hierBranch val="init"/>
        </dgm:presLayoutVars>
      </dgm:prSet>
      <dgm:spPr/>
    </dgm:pt>
    <dgm:pt modelId="{57ACA7DB-1A2A-44F8-ACD2-35C0E37D9248}" type="pres">
      <dgm:prSet presAssocID="{5086F9C7-F428-45CF-912E-885A7FE03820}" presName="rootComposite" presStyleCnt="0"/>
      <dgm:spPr/>
    </dgm:pt>
    <dgm:pt modelId="{8533034F-63E9-4685-A4D3-744914A71BC9}" type="pres">
      <dgm:prSet presAssocID="{5086F9C7-F428-45CF-912E-885A7FE03820}" presName="rootText" presStyleLbl="node2" presStyleIdx="0" presStyleCnt="2">
        <dgm:presLayoutVars>
          <dgm:chPref val="3"/>
        </dgm:presLayoutVars>
      </dgm:prSet>
      <dgm:spPr/>
    </dgm:pt>
    <dgm:pt modelId="{2D7FE1B4-760F-464E-B3C5-18E131A79713}" type="pres">
      <dgm:prSet presAssocID="{5086F9C7-F428-45CF-912E-885A7FE03820}" presName="rootConnector" presStyleLbl="node2" presStyleIdx="0" presStyleCnt="2"/>
      <dgm:spPr/>
    </dgm:pt>
    <dgm:pt modelId="{47A0669B-D017-40DD-88DA-AB8F6530F434}" type="pres">
      <dgm:prSet presAssocID="{5086F9C7-F428-45CF-912E-885A7FE03820}" presName="hierChild4" presStyleCnt="0"/>
      <dgm:spPr/>
    </dgm:pt>
    <dgm:pt modelId="{111489DF-97B9-4C6C-8045-05922ED5D58D}" type="pres">
      <dgm:prSet presAssocID="{5086F9C7-F428-45CF-912E-885A7FE03820}" presName="hierChild5" presStyleCnt="0"/>
      <dgm:spPr/>
    </dgm:pt>
    <dgm:pt modelId="{E1528DB5-DD87-4E68-809A-55A107E29613}" type="pres">
      <dgm:prSet presAssocID="{AABDCBDC-A3DB-4F7A-B087-BFDDB749F044}" presName="Name64" presStyleLbl="parChTrans1D2" presStyleIdx="1" presStyleCnt="2"/>
      <dgm:spPr/>
    </dgm:pt>
    <dgm:pt modelId="{927E8832-0862-4F11-A759-601BEA6A4D2E}" type="pres">
      <dgm:prSet presAssocID="{347D3FF3-E839-4592-B159-A3956DDFD1BC}" presName="hierRoot2" presStyleCnt="0">
        <dgm:presLayoutVars>
          <dgm:hierBranch val="init"/>
        </dgm:presLayoutVars>
      </dgm:prSet>
      <dgm:spPr/>
    </dgm:pt>
    <dgm:pt modelId="{AEDFA353-8533-4238-8F74-54AC9EF4F34B}" type="pres">
      <dgm:prSet presAssocID="{347D3FF3-E839-4592-B159-A3956DDFD1BC}" presName="rootComposite" presStyleCnt="0"/>
      <dgm:spPr/>
    </dgm:pt>
    <dgm:pt modelId="{4998B0EC-1BE9-4771-8F36-ED902F11D52F}" type="pres">
      <dgm:prSet presAssocID="{347D3FF3-E839-4592-B159-A3956DDFD1BC}" presName="rootText" presStyleLbl="node2" presStyleIdx="1" presStyleCnt="2">
        <dgm:presLayoutVars>
          <dgm:chPref val="3"/>
        </dgm:presLayoutVars>
      </dgm:prSet>
      <dgm:spPr/>
    </dgm:pt>
    <dgm:pt modelId="{A8D9898D-B0B4-4EA9-8A8D-038BD3BBEF30}" type="pres">
      <dgm:prSet presAssocID="{347D3FF3-E839-4592-B159-A3956DDFD1BC}" presName="rootConnector" presStyleLbl="node2" presStyleIdx="1" presStyleCnt="2"/>
      <dgm:spPr/>
    </dgm:pt>
    <dgm:pt modelId="{664BD778-061B-4180-A579-418AB0BB91D2}" type="pres">
      <dgm:prSet presAssocID="{347D3FF3-E839-4592-B159-A3956DDFD1BC}" presName="hierChild4" presStyleCnt="0"/>
      <dgm:spPr/>
    </dgm:pt>
    <dgm:pt modelId="{C9C197F1-D23E-4630-AA4E-3B29CC30AEED}" type="pres">
      <dgm:prSet presAssocID="{347D3FF3-E839-4592-B159-A3956DDFD1BC}" presName="hierChild5" presStyleCnt="0"/>
      <dgm:spPr/>
    </dgm:pt>
    <dgm:pt modelId="{A8DEF98F-23A0-4888-BBC7-D4F18C5FD81E}" type="pres">
      <dgm:prSet presAssocID="{43622C18-B758-4054-A47C-15B137240F36}" presName="hierChild3" presStyleCnt="0"/>
      <dgm:spPr/>
    </dgm:pt>
  </dgm:ptLst>
  <dgm:cxnLst>
    <dgm:cxn modelId="{D60FD22B-2C9B-41F7-8DDE-C60E29AFF424}" type="presOf" srcId="{347D3FF3-E839-4592-B159-A3956DDFD1BC}" destId="{A8D9898D-B0B4-4EA9-8A8D-038BD3BBEF30}" srcOrd="1" destOrd="0" presId="urn:microsoft.com/office/officeart/2009/3/layout/HorizontalOrganizationChart"/>
    <dgm:cxn modelId="{B71B3369-5B15-44B2-B15C-677EFEB77C9F}" type="presOf" srcId="{5086F9C7-F428-45CF-912E-885A7FE03820}" destId="{2D7FE1B4-760F-464E-B3C5-18E131A79713}" srcOrd="1" destOrd="0" presId="urn:microsoft.com/office/officeart/2009/3/layout/HorizontalOrganizationChart"/>
    <dgm:cxn modelId="{25D6254A-E49C-4C88-825C-0AE88D640412}" srcId="{2230D284-68C9-44E3-BC50-65335D4E5A84}" destId="{43622C18-B758-4054-A47C-15B137240F36}" srcOrd="0" destOrd="0" parTransId="{66313562-23F2-4B35-8531-DAD2F3CCF5E7}" sibTransId="{5D92D849-E66D-4CE7-AA33-9367379FB09D}"/>
    <dgm:cxn modelId="{8540C86B-96DE-409E-8E59-6A2020A65EF9}" type="presOf" srcId="{43622C18-B758-4054-A47C-15B137240F36}" destId="{B0AF7309-B412-44A2-B2DA-64B3140A65B3}" srcOrd="0" destOrd="0" presId="urn:microsoft.com/office/officeart/2009/3/layout/HorizontalOrganizationChart"/>
    <dgm:cxn modelId="{203ED270-90DA-415C-990D-FC5876DDCE0A}" srcId="{43622C18-B758-4054-A47C-15B137240F36}" destId="{5086F9C7-F428-45CF-912E-885A7FE03820}" srcOrd="0" destOrd="0" parTransId="{8A796029-1FF2-49C1-AF7B-73DA4BC2BDCE}" sibTransId="{567343AF-0E54-4F09-9905-3F8894D67A46}"/>
    <dgm:cxn modelId="{ED147D52-0429-4483-B7CC-4C6D81FA31A7}" type="presOf" srcId="{347D3FF3-E839-4592-B159-A3956DDFD1BC}" destId="{4998B0EC-1BE9-4771-8F36-ED902F11D52F}" srcOrd="0" destOrd="0" presId="urn:microsoft.com/office/officeart/2009/3/layout/HorizontalOrganizationChart"/>
    <dgm:cxn modelId="{D85D1B7B-2FAB-4898-93AC-3F0CD0FB417F}" type="presOf" srcId="{43622C18-B758-4054-A47C-15B137240F36}" destId="{F007CA2A-E8A4-46DC-B6FF-FF410DB8C271}" srcOrd="1" destOrd="0" presId="urn:microsoft.com/office/officeart/2009/3/layout/HorizontalOrganizationChart"/>
    <dgm:cxn modelId="{011B5B7D-C23B-411A-93B1-D9416088F09C}" type="presOf" srcId="{AABDCBDC-A3DB-4F7A-B087-BFDDB749F044}" destId="{E1528DB5-DD87-4E68-809A-55A107E29613}" srcOrd="0" destOrd="0" presId="urn:microsoft.com/office/officeart/2009/3/layout/HorizontalOrganizationChart"/>
    <dgm:cxn modelId="{10E866AE-370C-44AC-BBBC-53B58E7A378E}" type="presOf" srcId="{2230D284-68C9-44E3-BC50-65335D4E5A84}" destId="{9D11DC99-FF5F-41E7-BCD8-FCE7F646ED10}" srcOrd="0" destOrd="0" presId="urn:microsoft.com/office/officeart/2009/3/layout/HorizontalOrganizationChart"/>
    <dgm:cxn modelId="{17C0A5CE-7875-4F55-AB15-6E901C213A3E}" srcId="{43622C18-B758-4054-A47C-15B137240F36}" destId="{347D3FF3-E839-4592-B159-A3956DDFD1BC}" srcOrd="1" destOrd="0" parTransId="{AABDCBDC-A3DB-4F7A-B087-BFDDB749F044}" sibTransId="{ADEFEC4B-A9C8-4A14-9FBC-4E7B4072ED9F}"/>
    <dgm:cxn modelId="{2A3555EF-87C2-4940-80E5-4F7E8D401423}" type="presOf" srcId="{8A796029-1FF2-49C1-AF7B-73DA4BC2BDCE}" destId="{25A322A8-E7BC-4460-AF2B-6808B1B3CFDB}" srcOrd="0" destOrd="0" presId="urn:microsoft.com/office/officeart/2009/3/layout/HorizontalOrganizationChart"/>
    <dgm:cxn modelId="{0843F9FD-45F7-48AE-B4DC-A89662262802}" type="presOf" srcId="{5086F9C7-F428-45CF-912E-885A7FE03820}" destId="{8533034F-63E9-4685-A4D3-744914A71BC9}" srcOrd="0" destOrd="0" presId="urn:microsoft.com/office/officeart/2009/3/layout/HorizontalOrganizationChart"/>
    <dgm:cxn modelId="{88717278-B3B8-4AD6-9D11-F1DE525F7F38}" type="presParOf" srcId="{9D11DC99-FF5F-41E7-BCD8-FCE7F646ED10}" destId="{225DE65F-81A4-4D9F-B846-5274562344FE}" srcOrd="0" destOrd="0" presId="urn:microsoft.com/office/officeart/2009/3/layout/HorizontalOrganizationChart"/>
    <dgm:cxn modelId="{B955615C-4DD1-4305-BFC0-C2E08D75A529}" type="presParOf" srcId="{225DE65F-81A4-4D9F-B846-5274562344FE}" destId="{328C88D3-A67C-46FE-8EEA-F0B510548BB1}" srcOrd="0" destOrd="0" presId="urn:microsoft.com/office/officeart/2009/3/layout/HorizontalOrganizationChart"/>
    <dgm:cxn modelId="{3F8025AC-1A72-41A0-A762-B206DE104F98}" type="presParOf" srcId="{328C88D3-A67C-46FE-8EEA-F0B510548BB1}" destId="{B0AF7309-B412-44A2-B2DA-64B3140A65B3}" srcOrd="0" destOrd="0" presId="urn:microsoft.com/office/officeart/2009/3/layout/HorizontalOrganizationChart"/>
    <dgm:cxn modelId="{927DED68-CBD3-41A8-94D1-ACD6F044E608}" type="presParOf" srcId="{328C88D3-A67C-46FE-8EEA-F0B510548BB1}" destId="{F007CA2A-E8A4-46DC-B6FF-FF410DB8C271}" srcOrd="1" destOrd="0" presId="urn:microsoft.com/office/officeart/2009/3/layout/HorizontalOrganizationChart"/>
    <dgm:cxn modelId="{2E2EBEE3-5667-40CB-B46C-B7B683DFCEB1}" type="presParOf" srcId="{225DE65F-81A4-4D9F-B846-5274562344FE}" destId="{49A31CFC-5679-4EE8-ACD6-D697454E0C06}" srcOrd="1" destOrd="0" presId="urn:microsoft.com/office/officeart/2009/3/layout/HorizontalOrganizationChart"/>
    <dgm:cxn modelId="{C1BCF556-F97D-4FA5-A4F3-CBFB3A9D418E}" type="presParOf" srcId="{49A31CFC-5679-4EE8-ACD6-D697454E0C06}" destId="{25A322A8-E7BC-4460-AF2B-6808B1B3CFDB}" srcOrd="0" destOrd="0" presId="urn:microsoft.com/office/officeart/2009/3/layout/HorizontalOrganizationChart"/>
    <dgm:cxn modelId="{37363FD0-BF5B-4E75-86FD-4F7965BA02EB}" type="presParOf" srcId="{49A31CFC-5679-4EE8-ACD6-D697454E0C06}" destId="{6083C210-039D-479C-ABA0-D07BF4C6E89C}" srcOrd="1" destOrd="0" presId="urn:microsoft.com/office/officeart/2009/3/layout/HorizontalOrganizationChart"/>
    <dgm:cxn modelId="{98C34A8F-3215-443F-A6B1-218BE6923CF7}" type="presParOf" srcId="{6083C210-039D-479C-ABA0-D07BF4C6E89C}" destId="{57ACA7DB-1A2A-44F8-ACD2-35C0E37D9248}" srcOrd="0" destOrd="0" presId="urn:microsoft.com/office/officeart/2009/3/layout/HorizontalOrganizationChart"/>
    <dgm:cxn modelId="{AF414B76-F5AA-44FC-A352-67D616A58891}" type="presParOf" srcId="{57ACA7DB-1A2A-44F8-ACD2-35C0E37D9248}" destId="{8533034F-63E9-4685-A4D3-744914A71BC9}" srcOrd="0" destOrd="0" presId="urn:microsoft.com/office/officeart/2009/3/layout/HorizontalOrganizationChart"/>
    <dgm:cxn modelId="{EE7936DB-8F86-4F68-9A7C-0D4F42548980}" type="presParOf" srcId="{57ACA7DB-1A2A-44F8-ACD2-35C0E37D9248}" destId="{2D7FE1B4-760F-464E-B3C5-18E131A79713}" srcOrd="1" destOrd="0" presId="urn:microsoft.com/office/officeart/2009/3/layout/HorizontalOrganizationChart"/>
    <dgm:cxn modelId="{06F852C3-2B99-4EA1-BDBC-E36A1BC98544}" type="presParOf" srcId="{6083C210-039D-479C-ABA0-D07BF4C6E89C}" destId="{47A0669B-D017-40DD-88DA-AB8F6530F434}" srcOrd="1" destOrd="0" presId="urn:microsoft.com/office/officeart/2009/3/layout/HorizontalOrganizationChart"/>
    <dgm:cxn modelId="{07614C58-A256-419E-9BE5-D682226619D1}" type="presParOf" srcId="{6083C210-039D-479C-ABA0-D07BF4C6E89C}" destId="{111489DF-97B9-4C6C-8045-05922ED5D58D}" srcOrd="2" destOrd="0" presId="urn:microsoft.com/office/officeart/2009/3/layout/HorizontalOrganizationChart"/>
    <dgm:cxn modelId="{4984E732-EEE1-4156-86DD-9A10C90F080B}" type="presParOf" srcId="{49A31CFC-5679-4EE8-ACD6-D697454E0C06}" destId="{E1528DB5-DD87-4E68-809A-55A107E29613}" srcOrd="2" destOrd="0" presId="urn:microsoft.com/office/officeart/2009/3/layout/HorizontalOrganizationChart"/>
    <dgm:cxn modelId="{F113AF66-F7CA-4CBD-BAF2-373C14D67937}" type="presParOf" srcId="{49A31CFC-5679-4EE8-ACD6-D697454E0C06}" destId="{927E8832-0862-4F11-A759-601BEA6A4D2E}" srcOrd="3" destOrd="0" presId="urn:microsoft.com/office/officeart/2009/3/layout/HorizontalOrganizationChart"/>
    <dgm:cxn modelId="{5C0B805A-E21E-4340-9413-5351D775A27A}" type="presParOf" srcId="{927E8832-0862-4F11-A759-601BEA6A4D2E}" destId="{AEDFA353-8533-4238-8F74-54AC9EF4F34B}" srcOrd="0" destOrd="0" presId="urn:microsoft.com/office/officeart/2009/3/layout/HorizontalOrganizationChart"/>
    <dgm:cxn modelId="{BEE2DED4-7FFD-4B53-89B1-AB63E7C1E64E}" type="presParOf" srcId="{AEDFA353-8533-4238-8F74-54AC9EF4F34B}" destId="{4998B0EC-1BE9-4771-8F36-ED902F11D52F}" srcOrd="0" destOrd="0" presId="urn:microsoft.com/office/officeart/2009/3/layout/HorizontalOrganizationChart"/>
    <dgm:cxn modelId="{5F6E56F7-D532-42DD-8A40-DE75E52769FE}" type="presParOf" srcId="{AEDFA353-8533-4238-8F74-54AC9EF4F34B}" destId="{A8D9898D-B0B4-4EA9-8A8D-038BD3BBEF30}" srcOrd="1" destOrd="0" presId="urn:microsoft.com/office/officeart/2009/3/layout/HorizontalOrganizationChart"/>
    <dgm:cxn modelId="{A9367561-16F2-4CD3-9F01-DE09199E0A5B}" type="presParOf" srcId="{927E8832-0862-4F11-A759-601BEA6A4D2E}" destId="{664BD778-061B-4180-A579-418AB0BB91D2}" srcOrd="1" destOrd="0" presId="urn:microsoft.com/office/officeart/2009/3/layout/HorizontalOrganizationChart"/>
    <dgm:cxn modelId="{252419C6-E748-4A7D-A0A0-26DF9691ED9F}" type="presParOf" srcId="{927E8832-0862-4F11-A759-601BEA6A4D2E}" destId="{C9C197F1-D23E-4630-AA4E-3B29CC30AEED}" srcOrd="2" destOrd="0" presId="urn:microsoft.com/office/officeart/2009/3/layout/HorizontalOrganizationChart"/>
    <dgm:cxn modelId="{588FFAF1-BCA6-460E-AD16-8B5CE7060228}" type="presParOf" srcId="{225DE65F-81A4-4D9F-B846-5274562344FE}" destId="{A8DEF98F-23A0-4888-BBC7-D4F18C5FD81E}"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C5296-A268-4498-977B-010175F69627}">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39F18-03AD-444A-87DE-050541AFD169}">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C4B306-CF18-409F-9568-A1C5E62CBDC3}">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44550">
            <a:lnSpc>
              <a:spcPct val="90000"/>
            </a:lnSpc>
            <a:spcBef>
              <a:spcPct val="0"/>
            </a:spcBef>
            <a:spcAft>
              <a:spcPct val="35000"/>
            </a:spcAft>
            <a:buNone/>
          </a:pPr>
          <a:r>
            <a:rPr lang="en-US" sz="1900" kern="1200"/>
            <a:t>Introduction of Machine Learning for Predicting whether a customer will buy a Term Subscription or not in the current campaign running for its marketing. </a:t>
          </a:r>
        </a:p>
      </dsp:txBody>
      <dsp:txXfrm>
        <a:off x="1838352" y="680"/>
        <a:ext cx="4430685" cy="1591647"/>
      </dsp:txXfrm>
    </dsp:sp>
    <dsp:sp modelId="{2EDD28FE-6402-48D1-BEF4-344A668EB756}">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FC4EBE-FB21-480B-B5FA-EF687D7CDB20}">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D28673-C381-4D79-A170-AA8BA44B213A}">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44550">
            <a:lnSpc>
              <a:spcPct val="90000"/>
            </a:lnSpc>
            <a:spcBef>
              <a:spcPct val="0"/>
            </a:spcBef>
            <a:spcAft>
              <a:spcPct val="35000"/>
            </a:spcAft>
            <a:buNone/>
          </a:pPr>
          <a:r>
            <a:rPr lang="en-US" sz="1900" kern="1200"/>
            <a:t>The project involves development of Machine Learning Algorithms for predicting the potential customers.</a:t>
          </a:r>
        </a:p>
      </dsp:txBody>
      <dsp:txXfrm>
        <a:off x="1838352" y="1990238"/>
        <a:ext cx="4430685" cy="1591647"/>
      </dsp:txXfrm>
    </dsp:sp>
    <dsp:sp modelId="{F266E379-F792-42C5-957B-1771E5E1B1B1}">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28DC6B-F317-4D03-8722-3C9F5A344CAB}">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1F8C9-8E6B-49ED-9242-34A74C4D5BBA}">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44550">
            <a:lnSpc>
              <a:spcPct val="90000"/>
            </a:lnSpc>
            <a:spcBef>
              <a:spcPct val="0"/>
            </a:spcBef>
            <a:spcAft>
              <a:spcPct val="35000"/>
            </a:spcAft>
            <a:buNone/>
          </a:pPr>
          <a:r>
            <a:rPr lang="en-US" sz="1900" kern="1200"/>
            <a:t>This will allow better and dynamic planning for marketing of Term Subscription for the bank.</a:t>
          </a:r>
        </a:p>
      </dsp:txBody>
      <dsp:txXfrm>
        <a:off x="1838352" y="3979797"/>
        <a:ext cx="4430685" cy="159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528DB5-DD87-4E68-809A-55A107E29613}">
      <dsp:nvSpPr>
        <dsp:cNvPr id="0" name=""/>
        <dsp:cNvSpPr/>
      </dsp:nvSpPr>
      <dsp:spPr>
        <a:xfrm>
          <a:off x="2262756" y="1819644"/>
          <a:ext cx="452065" cy="485970"/>
        </a:xfrm>
        <a:custGeom>
          <a:avLst/>
          <a:gdLst/>
          <a:ahLst/>
          <a:cxnLst/>
          <a:rect l="0" t="0" r="0" b="0"/>
          <a:pathLst>
            <a:path>
              <a:moveTo>
                <a:pt x="0" y="0"/>
              </a:moveTo>
              <a:lnTo>
                <a:pt x="226032" y="0"/>
              </a:lnTo>
              <a:lnTo>
                <a:pt x="226032" y="485970"/>
              </a:lnTo>
              <a:lnTo>
                <a:pt x="452065" y="4859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A322A8-E7BC-4460-AF2B-6808B1B3CFDB}">
      <dsp:nvSpPr>
        <dsp:cNvPr id="0" name=""/>
        <dsp:cNvSpPr/>
      </dsp:nvSpPr>
      <dsp:spPr>
        <a:xfrm>
          <a:off x="2262756" y="1333674"/>
          <a:ext cx="452065" cy="485970"/>
        </a:xfrm>
        <a:custGeom>
          <a:avLst/>
          <a:gdLst/>
          <a:ahLst/>
          <a:cxnLst/>
          <a:rect l="0" t="0" r="0" b="0"/>
          <a:pathLst>
            <a:path>
              <a:moveTo>
                <a:pt x="0" y="485970"/>
              </a:moveTo>
              <a:lnTo>
                <a:pt x="226032" y="485970"/>
              </a:lnTo>
              <a:lnTo>
                <a:pt x="226032" y="0"/>
              </a:lnTo>
              <a:lnTo>
                <a:pt x="45206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AF7309-B412-44A2-B2DA-64B3140A65B3}">
      <dsp:nvSpPr>
        <dsp:cNvPr id="0" name=""/>
        <dsp:cNvSpPr/>
      </dsp:nvSpPr>
      <dsp:spPr>
        <a:xfrm>
          <a:off x="2430" y="1474944"/>
          <a:ext cx="2260325" cy="6893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t>Feature Engineering</a:t>
          </a:r>
        </a:p>
      </dsp:txBody>
      <dsp:txXfrm>
        <a:off x="2430" y="1474944"/>
        <a:ext cx="2260325" cy="689399"/>
      </dsp:txXfrm>
    </dsp:sp>
    <dsp:sp modelId="{8533034F-63E9-4685-A4D3-744914A71BC9}">
      <dsp:nvSpPr>
        <dsp:cNvPr id="0" name=""/>
        <dsp:cNvSpPr/>
      </dsp:nvSpPr>
      <dsp:spPr>
        <a:xfrm>
          <a:off x="2714821" y="988974"/>
          <a:ext cx="2260325" cy="6893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Categorical  Pipeline</a:t>
          </a:r>
          <a:endParaRPr lang="en-US" sz="2300" kern="1200" dirty="0"/>
        </a:p>
      </dsp:txBody>
      <dsp:txXfrm>
        <a:off x="2714821" y="988974"/>
        <a:ext cx="2260325" cy="689399"/>
      </dsp:txXfrm>
    </dsp:sp>
    <dsp:sp modelId="{4998B0EC-1BE9-4771-8F36-ED902F11D52F}">
      <dsp:nvSpPr>
        <dsp:cNvPr id="0" name=""/>
        <dsp:cNvSpPr/>
      </dsp:nvSpPr>
      <dsp:spPr>
        <a:xfrm>
          <a:off x="2714821" y="1960914"/>
          <a:ext cx="2260325" cy="68939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IN" sz="2300" kern="1200" dirty="0"/>
            <a:t>Numerical Pipeline</a:t>
          </a:r>
          <a:endParaRPr lang="en-US" sz="2300" kern="1200" dirty="0"/>
        </a:p>
      </dsp:txBody>
      <dsp:txXfrm>
        <a:off x="2714821" y="1960914"/>
        <a:ext cx="2260325" cy="6893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1891CA-7EB4-4C67-8873-3777D1C34577}"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4112207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891CA-7EB4-4C67-8873-3777D1C34577}"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3218476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891CA-7EB4-4C67-8873-3777D1C34577}"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232130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891CA-7EB4-4C67-8873-3777D1C34577}"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355671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1891CA-7EB4-4C67-8873-3777D1C34577}" type="datetimeFigureOut">
              <a:rPr lang="en-US" smtClean="0"/>
              <a:t>7/21/2020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1821033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1891CA-7EB4-4C67-8873-3777D1C34577}" type="datetimeFigureOut">
              <a:rPr lang="en-US" smtClean="0"/>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3945432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1891CA-7EB4-4C67-8873-3777D1C34577}" type="datetimeFigureOut">
              <a:rPr lang="en-US" smtClean="0"/>
              <a:t>7/21/2020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1524301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1891CA-7EB4-4C67-8873-3777D1C34577}" type="datetimeFigureOut">
              <a:rPr lang="en-US" smtClean="0"/>
              <a:t>7/21/2020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255060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1891CA-7EB4-4C67-8873-3777D1C34577}" type="datetimeFigureOut">
              <a:rPr lang="en-US" smtClean="0"/>
              <a:t>7/21/2020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43934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1891CA-7EB4-4C67-8873-3777D1C34577}" type="datetimeFigureOut">
              <a:rPr lang="en-US" smtClean="0"/>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1952411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1891CA-7EB4-4C67-8873-3777D1C34577}" type="datetimeFigureOut">
              <a:rPr lang="en-US" smtClean="0"/>
              <a:t>7/21/2020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6F0D61-9589-4C83-829E-C964F0900A5B}" type="slidenum">
              <a:rPr lang="en-US" smtClean="0"/>
              <a:t>‹#›</a:t>
            </a:fld>
            <a:endParaRPr lang="en-US"/>
          </a:p>
        </p:txBody>
      </p:sp>
    </p:spTree>
    <p:extLst>
      <p:ext uri="{BB962C8B-B14F-4D97-AF65-F5344CB8AC3E}">
        <p14:creationId xmlns:p14="http://schemas.microsoft.com/office/powerpoint/2010/main" val="2952700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1891CA-7EB4-4C67-8873-3777D1C34577}" type="datetimeFigureOut">
              <a:rPr lang="en-US" smtClean="0"/>
              <a:t>7/21/2020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6F0D61-9589-4C83-829E-C964F0900A5B}" type="slidenum">
              <a:rPr lang="en-US" smtClean="0"/>
              <a:t>‹#›</a:t>
            </a:fld>
            <a:endParaRPr lang="en-US"/>
          </a:p>
        </p:txBody>
      </p:sp>
    </p:spTree>
    <p:extLst>
      <p:ext uri="{BB962C8B-B14F-4D97-AF65-F5344CB8AC3E}">
        <p14:creationId xmlns:p14="http://schemas.microsoft.com/office/powerpoint/2010/main" val="3182867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jpeg"/><Relationship Id="rId7" Type="http://schemas.openxmlformats.org/officeDocument/2006/relationships/diagramColors" Target="../diagrams/colors2.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12B1A7-69A3-4997-B5D5-07FF1FA690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FD3FE3-AD57-4813-A7DE-EBB9435A80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2" y="10"/>
            <a:ext cx="12192002" cy="6857990"/>
          </a:xfrm>
          <a:prstGeom prst="rect">
            <a:avLst/>
          </a:prstGeom>
        </p:spPr>
      </p:pic>
      <p:sp>
        <p:nvSpPr>
          <p:cNvPr id="13" name="Rectangle 1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rgbClr val="000000">
                  <a:alpha val="30000"/>
                </a:srgbClr>
              </a:gs>
              <a:gs pos="30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848600" y="738697"/>
            <a:ext cx="4023360" cy="3171424"/>
          </a:xfrm>
        </p:spPr>
        <p:txBody>
          <a:bodyPr anchor="b">
            <a:normAutofit/>
          </a:bodyPr>
          <a:lstStyle/>
          <a:p>
            <a:pPr algn="l"/>
            <a:r>
              <a:rPr lang="en-US" sz="5200" dirty="0">
                <a:solidFill>
                  <a:srgbClr val="FFFFFF"/>
                </a:solidFill>
              </a:rPr>
              <a:t>Prediction of Bank Term Subscription Plan</a:t>
            </a:r>
          </a:p>
        </p:txBody>
      </p:sp>
      <p:sp>
        <p:nvSpPr>
          <p:cNvPr id="3" name="Subtitle 2"/>
          <p:cNvSpPr>
            <a:spLocks noGrp="1"/>
          </p:cNvSpPr>
          <p:nvPr>
            <p:ph type="subTitle" idx="1"/>
          </p:nvPr>
        </p:nvSpPr>
        <p:spPr>
          <a:xfrm>
            <a:off x="7848600" y="4081836"/>
            <a:ext cx="4023360" cy="2047253"/>
          </a:xfrm>
        </p:spPr>
        <p:txBody>
          <a:bodyPr>
            <a:normAutofit/>
          </a:bodyPr>
          <a:lstStyle/>
          <a:p>
            <a:pPr algn="l"/>
            <a:r>
              <a:rPr lang="en-US" dirty="0">
                <a:solidFill>
                  <a:srgbClr val="FFFFFF"/>
                </a:solidFill>
              </a:rPr>
              <a:t>By using Machine Learning/Artificial Intelligence Concepts</a:t>
            </a:r>
          </a:p>
        </p:txBody>
      </p:sp>
      <p:sp>
        <p:nvSpPr>
          <p:cNvPr id="15" name="Frame 14">
            <a:extLst>
              <a:ext uri="{FF2B5EF4-FFF2-40B4-BE49-F238E27FC236}">
                <a16:creationId xmlns:a16="http://schemas.microsoft.com/office/drawing/2014/main" id="{768F2337-7E7D-48E1-B5C6-583F7A3455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4505" y="1883664"/>
            <a:ext cx="2907792" cy="2615184"/>
          </a:xfrm>
          <a:prstGeom prst="frame">
            <a:avLst>
              <a:gd name="adj1" fmla="val 8000"/>
            </a:avLst>
          </a:prstGeom>
          <a:solidFill>
            <a:schemeClr val="accent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4645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A0A12C-598D-4084-9FFF-A06B52ABFB58}"/>
              </a:ext>
            </a:extLst>
          </p:cNvPr>
          <p:cNvSpPr>
            <a:spLocks noGrp="1"/>
          </p:cNvSpPr>
          <p:nvPr>
            <p:ph type="title"/>
          </p:nvPr>
        </p:nvSpPr>
        <p:spPr>
          <a:xfrm>
            <a:off x="6094105" y="802956"/>
            <a:ext cx="4977976" cy="1193796"/>
          </a:xfrm>
        </p:spPr>
        <p:txBody>
          <a:bodyPr>
            <a:normAutofit/>
          </a:bodyPr>
          <a:lstStyle/>
          <a:p>
            <a:r>
              <a:rPr lang="en-IN" sz="1800" dirty="0">
                <a:solidFill>
                  <a:srgbClr val="000000"/>
                </a:solidFill>
              </a:rPr>
              <a:t>I have divided the process of Feature Engineering is divided into 2 main parts:</a:t>
            </a:r>
            <a:br>
              <a:rPr lang="en-US" sz="2400" dirty="0">
                <a:solidFill>
                  <a:srgbClr val="000000"/>
                </a:solidFill>
              </a:rPr>
            </a:br>
            <a:endParaRPr lang="en-IN" sz="2400" dirty="0">
              <a:solidFill>
                <a:srgbClr val="000000"/>
              </a:solidFill>
            </a:endParaRPr>
          </a:p>
        </p:txBody>
      </p:sp>
      <p:sp>
        <p:nvSpPr>
          <p:cNvPr id="1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90F53706-2C99-4CEA-9A08-C075A1BE0A4E}"/>
              </a:ext>
            </a:extLst>
          </p:cNvPr>
          <p:cNvPicPr>
            <a:picLocks noChangeAspect="1"/>
          </p:cNvPicPr>
          <p:nvPr/>
        </p:nvPicPr>
        <p:blipFill rotWithShape="1">
          <a:blip r:embed="rId3">
            <a:alphaModFix/>
          </a:blip>
          <a:srcRect l="11364" r="24861" b="-2"/>
          <a:stretch/>
        </p:blipFill>
        <p:spPr>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effectLst>
            <a:softEdge rad="0"/>
          </a:effectLst>
        </p:spPr>
      </p:pic>
      <p:graphicFrame>
        <p:nvGraphicFramePr>
          <p:cNvPr id="7" name="Content Placeholder 2">
            <a:extLst>
              <a:ext uri="{FF2B5EF4-FFF2-40B4-BE49-F238E27FC236}">
                <a16:creationId xmlns:a16="http://schemas.microsoft.com/office/drawing/2014/main" id="{E424B99F-2158-49D3-84D7-ADD381A54C3B}"/>
              </a:ext>
            </a:extLst>
          </p:cNvPr>
          <p:cNvGraphicFramePr>
            <a:graphicFrameLocks noGrp="1"/>
          </p:cNvGraphicFramePr>
          <p:nvPr>
            <p:ph idx="1"/>
            <p:extLst>
              <p:ext uri="{D42A27DB-BD31-4B8C-83A1-F6EECF244321}">
                <p14:modId xmlns:p14="http://schemas.microsoft.com/office/powerpoint/2010/main" val="2065995126"/>
              </p:ext>
            </p:extLst>
          </p:nvPr>
        </p:nvGraphicFramePr>
        <p:xfrm>
          <a:off x="6094104" y="1852515"/>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Box 7">
            <a:extLst>
              <a:ext uri="{FF2B5EF4-FFF2-40B4-BE49-F238E27FC236}">
                <a16:creationId xmlns:a16="http://schemas.microsoft.com/office/drawing/2014/main" id="{E35E63BF-5146-46BB-862E-4B2574B7DF8B}"/>
              </a:ext>
            </a:extLst>
          </p:cNvPr>
          <p:cNvSpPr txBox="1"/>
          <p:nvPr/>
        </p:nvSpPr>
        <p:spPr>
          <a:xfrm>
            <a:off x="5999584" y="4973216"/>
            <a:ext cx="5072098" cy="646331"/>
          </a:xfrm>
          <a:prstGeom prst="rect">
            <a:avLst/>
          </a:prstGeom>
          <a:noFill/>
        </p:spPr>
        <p:txBody>
          <a:bodyPr wrap="square" rtlCol="0">
            <a:spAutoFit/>
          </a:bodyPr>
          <a:lstStyle/>
          <a:p>
            <a:r>
              <a:rPr lang="en-IN" dirty="0"/>
              <a:t>Let’s dive into the code, to have better understanding on these </a:t>
            </a:r>
            <a:r>
              <a:rPr lang="en-IN" dirty="0" err="1"/>
              <a:t>pipelies</a:t>
            </a:r>
            <a:r>
              <a:rPr lang="en-IN" dirty="0"/>
              <a:t>.</a:t>
            </a:r>
          </a:p>
        </p:txBody>
      </p:sp>
    </p:spTree>
    <p:extLst>
      <p:ext uri="{BB962C8B-B14F-4D97-AF65-F5344CB8AC3E}">
        <p14:creationId xmlns:p14="http://schemas.microsoft.com/office/powerpoint/2010/main" val="268390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FF93-BAB8-4245-B3A3-33E6B2230D79}"/>
              </a:ext>
            </a:extLst>
          </p:cNvPr>
          <p:cNvSpPr>
            <a:spLocks noGrp="1"/>
          </p:cNvSpPr>
          <p:nvPr>
            <p:ph type="title"/>
          </p:nvPr>
        </p:nvSpPr>
        <p:spPr>
          <a:xfrm>
            <a:off x="838200" y="365126"/>
            <a:ext cx="9145555" cy="518536"/>
          </a:xfrm>
        </p:spPr>
        <p:txBody>
          <a:bodyPr>
            <a:normAutofit fontScale="90000"/>
          </a:bodyPr>
          <a:lstStyle/>
          <a:p>
            <a:r>
              <a:rPr lang="en-IN" dirty="0"/>
              <a:t>Model Training and Testing Data</a:t>
            </a:r>
          </a:p>
        </p:txBody>
      </p:sp>
      <p:sp>
        <p:nvSpPr>
          <p:cNvPr id="3" name="Content Placeholder 2">
            <a:extLst>
              <a:ext uri="{FF2B5EF4-FFF2-40B4-BE49-F238E27FC236}">
                <a16:creationId xmlns:a16="http://schemas.microsoft.com/office/drawing/2014/main" id="{1453D44C-EA15-4011-A08B-CA488F3EFE2B}"/>
              </a:ext>
            </a:extLst>
          </p:cNvPr>
          <p:cNvSpPr>
            <a:spLocks noGrp="1"/>
          </p:cNvSpPr>
          <p:nvPr>
            <p:ph idx="1"/>
          </p:nvPr>
        </p:nvSpPr>
        <p:spPr>
          <a:xfrm>
            <a:off x="838200" y="1199626"/>
            <a:ext cx="10515600" cy="4977337"/>
          </a:xfrm>
        </p:spPr>
        <p:txBody>
          <a:bodyPr>
            <a:normAutofit/>
          </a:bodyPr>
          <a:lstStyle/>
          <a:p>
            <a:pPr marL="0" indent="0">
              <a:buNone/>
            </a:pPr>
            <a:r>
              <a:rPr lang="en-IN" sz="2000" dirty="0"/>
              <a:t>For making the model more generic, I </a:t>
            </a:r>
            <a:r>
              <a:rPr lang="en-IN" sz="2000" dirty="0" err="1"/>
              <a:t>splitted</a:t>
            </a:r>
            <a:r>
              <a:rPr lang="en-IN" sz="2000" dirty="0"/>
              <a:t> the whole dataset into two parts. One for training and the other one for testing(validation) of our trained model.</a:t>
            </a:r>
          </a:p>
        </p:txBody>
      </p:sp>
      <p:sp>
        <p:nvSpPr>
          <p:cNvPr id="4" name="Rectangle 3">
            <a:extLst>
              <a:ext uri="{FF2B5EF4-FFF2-40B4-BE49-F238E27FC236}">
                <a16:creationId xmlns:a16="http://schemas.microsoft.com/office/drawing/2014/main" id="{B9D7D327-F402-4D34-B156-8CFA786944EC}"/>
              </a:ext>
            </a:extLst>
          </p:cNvPr>
          <p:cNvSpPr/>
          <p:nvPr/>
        </p:nvSpPr>
        <p:spPr>
          <a:xfrm>
            <a:off x="1716833" y="2692875"/>
            <a:ext cx="1315616" cy="223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Full Dataset</a:t>
            </a:r>
          </a:p>
        </p:txBody>
      </p:sp>
      <p:cxnSp>
        <p:nvCxnSpPr>
          <p:cNvPr id="8" name="Straight Connector 7">
            <a:extLst>
              <a:ext uri="{FF2B5EF4-FFF2-40B4-BE49-F238E27FC236}">
                <a16:creationId xmlns:a16="http://schemas.microsoft.com/office/drawing/2014/main" id="{ADD1B4FD-278D-4CD1-8841-A4DFB59CF9D0}"/>
              </a:ext>
            </a:extLst>
          </p:cNvPr>
          <p:cNvCxnSpPr>
            <a:cxnSpLocks/>
            <a:stCxn id="4" idx="3"/>
          </p:cNvCxnSpPr>
          <p:nvPr/>
        </p:nvCxnSpPr>
        <p:spPr>
          <a:xfrm>
            <a:off x="3032449" y="3808588"/>
            <a:ext cx="87682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A70771B-D903-41D0-BCED-E1131A9D6A6F}"/>
              </a:ext>
            </a:extLst>
          </p:cNvPr>
          <p:cNvCxnSpPr>
            <a:cxnSpLocks/>
          </p:cNvCxnSpPr>
          <p:nvPr/>
        </p:nvCxnSpPr>
        <p:spPr>
          <a:xfrm>
            <a:off x="3909269" y="3171039"/>
            <a:ext cx="1" cy="1392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69FE98-4B09-42BA-814A-1E275F4B0260}"/>
              </a:ext>
            </a:extLst>
          </p:cNvPr>
          <p:cNvCxnSpPr/>
          <p:nvPr/>
        </p:nvCxnSpPr>
        <p:spPr>
          <a:xfrm>
            <a:off x="3909269" y="3171039"/>
            <a:ext cx="763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9A4CF43-0F50-49CB-A546-540589E677C4}"/>
              </a:ext>
            </a:extLst>
          </p:cNvPr>
          <p:cNvCxnSpPr/>
          <p:nvPr/>
        </p:nvCxnSpPr>
        <p:spPr>
          <a:xfrm>
            <a:off x="3909270" y="4563611"/>
            <a:ext cx="7633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D44BBD-2641-4FA6-9480-2D24935772B4}"/>
              </a:ext>
            </a:extLst>
          </p:cNvPr>
          <p:cNvSpPr/>
          <p:nvPr/>
        </p:nvSpPr>
        <p:spPr>
          <a:xfrm>
            <a:off x="4672668" y="2692876"/>
            <a:ext cx="1728129" cy="1342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Training Data</a:t>
            </a:r>
          </a:p>
          <a:p>
            <a:pPr algn="ctr"/>
            <a:r>
              <a:rPr lang="en-IN" dirty="0"/>
              <a:t>(80%)</a:t>
            </a:r>
          </a:p>
        </p:txBody>
      </p:sp>
      <p:sp>
        <p:nvSpPr>
          <p:cNvPr id="16" name="Rectangle 15">
            <a:extLst>
              <a:ext uri="{FF2B5EF4-FFF2-40B4-BE49-F238E27FC236}">
                <a16:creationId xmlns:a16="http://schemas.microsoft.com/office/drawing/2014/main" id="{E539FCFE-93BB-40BF-80EA-61F92053B0C4}"/>
              </a:ext>
            </a:extLst>
          </p:cNvPr>
          <p:cNvSpPr/>
          <p:nvPr/>
        </p:nvSpPr>
        <p:spPr>
          <a:xfrm>
            <a:off x="4672667" y="4222059"/>
            <a:ext cx="1728127" cy="7022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Testing Data(20%)</a:t>
            </a:r>
          </a:p>
        </p:txBody>
      </p:sp>
      <p:cxnSp>
        <p:nvCxnSpPr>
          <p:cNvPr id="22" name="Straight Arrow Connector 21">
            <a:extLst>
              <a:ext uri="{FF2B5EF4-FFF2-40B4-BE49-F238E27FC236}">
                <a16:creationId xmlns:a16="http://schemas.microsoft.com/office/drawing/2014/main" id="{712289CE-DF50-4A8D-B4DC-9B31BE3AC81C}"/>
              </a:ext>
            </a:extLst>
          </p:cNvPr>
          <p:cNvCxnSpPr>
            <a:cxnSpLocks/>
          </p:cNvCxnSpPr>
          <p:nvPr/>
        </p:nvCxnSpPr>
        <p:spPr>
          <a:xfrm>
            <a:off x="6400794" y="3280095"/>
            <a:ext cx="14596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9F16121F-8949-4147-A1F5-2DD2681C1917}"/>
              </a:ext>
            </a:extLst>
          </p:cNvPr>
          <p:cNvSpPr/>
          <p:nvPr/>
        </p:nvSpPr>
        <p:spPr>
          <a:xfrm>
            <a:off x="7860484" y="2969402"/>
            <a:ext cx="1619076" cy="562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Model Training</a:t>
            </a:r>
          </a:p>
        </p:txBody>
      </p:sp>
      <p:cxnSp>
        <p:nvCxnSpPr>
          <p:cNvPr id="27" name="Straight Arrow Connector 26">
            <a:extLst>
              <a:ext uri="{FF2B5EF4-FFF2-40B4-BE49-F238E27FC236}">
                <a16:creationId xmlns:a16="http://schemas.microsoft.com/office/drawing/2014/main" id="{7EFD3A2C-DB84-404F-B677-6A012693E09E}"/>
              </a:ext>
            </a:extLst>
          </p:cNvPr>
          <p:cNvCxnSpPr>
            <a:stCxn id="16" idx="3"/>
          </p:cNvCxnSpPr>
          <p:nvPr/>
        </p:nvCxnSpPr>
        <p:spPr>
          <a:xfrm>
            <a:off x="6400794" y="4573182"/>
            <a:ext cx="1518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ECFB9B2-4C14-4F90-B9F5-9FC6A4572D1A}"/>
              </a:ext>
            </a:extLst>
          </p:cNvPr>
          <p:cNvSpPr/>
          <p:nvPr/>
        </p:nvSpPr>
        <p:spPr>
          <a:xfrm>
            <a:off x="7906623" y="4340589"/>
            <a:ext cx="1619076" cy="5284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Model Testing</a:t>
            </a:r>
          </a:p>
        </p:txBody>
      </p:sp>
      <p:cxnSp>
        <p:nvCxnSpPr>
          <p:cNvPr id="30" name="Straight Arrow Connector 29">
            <a:extLst>
              <a:ext uri="{FF2B5EF4-FFF2-40B4-BE49-F238E27FC236}">
                <a16:creationId xmlns:a16="http://schemas.microsoft.com/office/drawing/2014/main" id="{4C037D7A-289A-49F6-961F-495DF9804AE1}"/>
              </a:ext>
            </a:extLst>
          </p:cNvPr>
          <p:cNvCxnSpPr>
            <a:stCxn id="24" idx="2"/>
          </p:cNvCxnSpPr>
          <p:nvPr/>
        </p:nvCxnSpPr>
        <p:spPr>
          <a:xfrm>
            <a:off x="8670022" y="3531464"/>
            <a:ext cx="0" cy="779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52C8CEE-21FC-4EDC-B81C-1E1415C257FE}"/>
              </a:ext>
            </a:extLst>
          </p:cNvPr>
          <p:cNvSpPr txBox="1"/>
          <p:nvPr/>
        </p:nvSpPr>
        <p:spPr>
          <a:xfrm>
            <a:off x="838200" y="5318449"/>
            <a:ext cx="8641359" cy="646331"/>
          </a:xfrm>
          <a:prstGeom prst="rect">
            <a:avLst/>
          </a:prstGeom>
          <a:noFill/>
        </p:spPr>
        <p:txBody>
          <a:bodyPr wrap="square" rtlCol="0">
            <a:spAutoFit/>
          </a:bodyPr>
          <a:lstStyle/>
          <a:p>
            <a:r>
              <a:rPr lang="en-IN" dirty="0"/>
              <a:t>So, I have trained different models(Logistic Regression, Decision Tree, Random Forest, Bagging) on these data sets and tested as well.</a:t>
            </a:r>
          </a:p>
        </p:txBody>
      </p:sp>
    </p:spTree>
    <p:extLst>
      <p:ext uri="{BB962C8B-B14F-4D97-AF65-F5344CB8AC3E}">
        <p14:creationId xmlns:p14="http://schemas.microsoft.com/office/powerpoint/2010/main" val="890606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DFD2406-B6E0-42F5-AA41-832DF7068464}"/>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sz="4100" dirty="0">
                <a:solidFill>
                  <a:srgbClr val="FFFFFF"/>
                </a:solidFill>
              </a:rPr>
              <a:t>Analyzing the performance of each Model:</a:t>
            </a:r>
          </a:p>
        </p:txBody>
      </p:sp>
      <p:sp>
        <p:nvSpPr>
          <p:cNvPr id="46"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Content Placeholder 3">
            <a:extLst>
              <a:ext uri="{FF2B5EF4-FFF2-40B4-BE49-F238E27FC236}">
                <a16:creationId xmlns:a16="http://schemas.microsoft.com/office/drawing/2014/main" id="{238C0E6C-0D67-4BCA-A950-0CD81BB7AC86}"/>
              </a:ext>
            </a:extLst>
          </p:cNvPr>
          <p:cNvPicPr>
            <a:picLocks noGrp="1" noChangeAspect="1"/>
          </p:cNvPicPr>
          <p:nvPr>
            <p:ph idx="1"/>
          </p:nvPr>
        </p:nvPicPr>
        <p:blipFill rotWithShape="1">
          <a:blip r:embed="rId2"/>
          <a:srcRect t="11949" r="3" b="1566"/>
          <a:stretch/>
        </p:blipFill>
        <p:spPr>
          <a:xfrm>
            <a:off x="165371" y="396858"/>
            <a:ext cx="6729308" cy="4232692"/>
          </a:xfrm>
          <a:prstGeom prst="rect">
            <a:avLst/>
          </a:prstGeom>
        </p:spPr>
      </p:pic>
    </p:spTree>
    <p:extLst>
      <p:ext uri="{BB962C8B-B14F-4D97-AF65-F5344CB8AC3E}">
        <p14:creationId xmlns:p14="http://schemas.microsoft.com/office/powerpoint/2010/main" val="318901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9245A10-7F37-4569-80D2-2F692931E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8">
            <a:extLst>
              <a:ext uri="{FF2B5EF4-FFF2-40B4-BE49-F238E27FC236}">
                <a16:creationId xmlns:a16="http://schemas.microsoft.com/office/drawing/2014/main" id="{9267F70F-11C6-4597-9381-D0D80FC18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6152" y="2355786"/>
            <a:ext cx="498574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C30D273E-8961-4CD6-A501-EE5561A2E927}"/>
              </a:ext>
            </a:extLst>
          </p:cNvPr>
          <p:cNvSpPr>
            <a:spLocks noGrp="1"/>
          </p:cNvSpPr>
          <p:nvPr>
            <p:ph type="title"/>
          </p:nvPr>
        </p:nvSpPr>
        <p:spPr>
          <a:xfrm>
            <a:off x="7559812" y="2723322"/>
            <a:ext cx="3510355" cy="2236738"/>
          </a:xfrm>
        </p:spPr>
        <p:txBody>
          <a:bodyPr vert="horz" lIns="91440" tIns="45720" rIns="91440" bIns="45720" rtlCol="0" anchor="b">
            <a:normAutofit/>
          </a:bodyPr>
          <a:lstStyle/>
          <a:p>
            <a:r>
              <a:rPr lang="en-US">
                <a:solidFill>
                  <a:srgbClr val="FFFFFF"/>
                </a:solidFill>
              </a:rPr>
              <a:t>Feature Importance</a:t>
            </a:r>
          </a:p>
        </p:txBody>
      </p:sp>
      <p:sp>
        <p:nvSpPr>
          <p:cNvPr id="24" name="Freeform 5">
            <a:extLst>
              <a:ext uri="{FF2B5EF4-FFF2-40B4-BE49-F238E27FC236}">
                <a16:creationId xmlns:a16="http://schemas.microsoft.com/office/drawing/2014/main" id="{2C20A93E-E407-4683-A405-147DE2613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09782" y="1654168"/>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9E8E3DD9-D235-48D9-A0EC-D6817EC84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311136"/>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EA83A145-578D-4A0B-94A7-AEAB2027D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44520" y="1126737"/>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Content Placeholder 5">
            <a:extLst>
              <a:ext uri="{FF2B5EF4-FFF2-40B4-BE49-F238E27FC236}">
                <a16:creationId xmlns:a16="http://schemas.microsoft.com/office/drawing/2014/main" id="{06E46564-DC0D-472E-9880-A773EEA1C989}"/>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DC09499E-C9E0-4911-A9EC-49CA3861D716}"/>
              </a:ext>
            </a:extLst>
          </p:cNvPr>
          <p:cNvPicPr>
            <a:picLocks noChangeAspect="1"/>
          </p:cNvPicPr>
          <p:nvPr/>
        </p:nvPicPr>
        <p:blipFill>
          <a:blip r:embed="rId2"/>
          <a:stretch>
            <a:fillRect/>
          </a:stretch>
        </p:blipFill>
        <p:spPr>
          <a:xfrm>
            <a:off x="230422" y="1121282"/>
            <a:ext cx="6657975" cy="3857625"/>
          </a:xfrm>
          <a:prstGeom prst="rect">
            <a:avLst/>
          </a:prstGeom>
        </p:spPr>
      </p:pic>
    </p:spTree>
    <p:extLst>
      <p:ext uri="{BB962C8B-B14F-4D97-AF65-F5344CB8AC3E}">
        <p14:creationId xmlns:p14="http://schemas.microsoft.com/office/powerpoint/2010/main" val="1512240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ED9B4DE-DA23-47F9-91B3-1A8314668D36}"/>
              </a:ext>
            </a:extLst>
          </p:cNvPr>
          <p:cNvSpPr>
            <a:spLocks noGrp="1"/>
          </p:cNvSpPr>
          <p:nvPr>
            <p:ph type="title"/>
          </p:nvPr>
        </p:nvSpPr>
        <p:spPr>
          <a:xfrm>
            <a:off x="1179226" y="826680"/>
            <a:ext cx="9833548" cy="1325563"/>
          </a:xfrm>
        </p:spPr>
        <p:txBody>
          <a:bodyPr>
            <a:normAutofit/>
          </a:bodyPr>
          <a:lstStyle/>
          <a:p>
            <a:pPr algn="ctr"/>
            <a:r>
              <a:rPr lang="en-IN" sz="4000">
                <a:solidFill>
                  <a:srgbClr val="FFFFFF"/>
                </a:solidFill>
              </a:rPr>
              <a:t>Neural Networks:</a:t>
            </a:r>
          </a:p>
        </p:txBody>
      </p:sp>
      <p:pic>
        <p:nvPicPr>
          <p:cNvPr id="3074" name="Picture 2" descr="7 Types of Artificial Neural Networks for Natural Language Processing">
            <a:extLst>
              <a:ext uri="{FF2B5EF4-FFF2-40B4-BE49-F238E27FC236}">
                <a16:creationId xmlns:a16="http://schemas.microsoft.com/office/drawing/2014/main" id="{9AECAFFD-9D3D-4AD0-A529-719FE001AD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28392" y="3092450"/>
            <a:ext cx="5887615" cy="269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96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F1CC56-83D7-4D0C-ADD4-549BA25DAD1C}"/>
              </a:ext>
            </a:extLst>
          </p:cNvPr>
          <p:cNvSpPr>
            <a:spLocks noGrp="1"/>
          </p:cNvSpPr>
          <p:nvPr>
            <p:ph type="title"/>
          </p:nvPr>
        </p:nvSpPr>
        <p:spPr>
          <a:xfrm>
            <a:off x="934872" y="982272"/>
            <a:ext cx="3388419" cy="4560970"/>
          </a:xfrm>
        </p:spPr>
        <p:txBody>
          <a:bodyPr>
            <a:normAutofit/>
          </a:bodyPr>
          <a:lstStyle/>
          <a:p>
            <a:r>
              <a:rPr lang="en-IN" sz="4000">
                <a:solidFill>
                  <a:srgbClr val="FFFFFF"/>
                </a:solidFill>
              </a:rPr>
              <a:t>Why not in this case?</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A0017281-610F-42DD-BA5D-50EA60EDC164}"/>
              </a:ext>
            </a:extLst>
          </p:cNvPr>
          <p:cNvSpPr>
            <a:spLocks noGrp="1"/>
          </p:cNvSpPr>
          <p:nvPr>
            <p:ph idx="1"/>
          </p:nvPr>
        </p:nvSpPr>
        <p:spPr>
          <a:xfrm>
            <a:off x="5221862" y="1719618"/>
            <a:ext cx="5948831" cy="4334629"/>
          </a:xfrm>
        </p:spPr>
        <p:txBody>
          <a:bodyPr anchor="ctr">
            <a:normAutofit/>
          </a:bodyPr>
          <a:lstStyle/>
          <a:p>
            <a:r>
              <a:rPr lang="en-IN" sz="2400" dirty="0">
                <a:solidFill>
                  <a:srgbClr val="FEFFFF"/>
                </a:solidFill>
              </a:rPr>
              <a:t>For Neural Networks to work, we need as much data as possible.</a:t>
            </a:r>
          </a:p>
          <a:p>
            <a:r>
              <a:rPr lang="en-IN" sz="2400" dirty="0">
                <a:solidFill>
                  <a:srgbClr val="FEFFFF"/>
                </a:solidFill>
              </a:rPr>
              <a:t>Less data leads to overtraining of the model.</a:t>
            </a:r>
          </a:p>
        </p:txBody>
      </p:sp>
    </p:spTree>
    <p:extLst>
      <p:ext uri="{BB962C8B-B14F-4D97-AF65-F5344CB8AC3E}">
        <p14:creationId xmlns:p14="http://schemas.microsoft.com/office/powerpoint/2010/main" val="1051405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7AEADC0-65DC-4192-89A8-0972CFE0FE20}"/>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BBFF0-5F72-4497-9CD8-19E881F8A998}"/>
              </a:ext>
            </a:extLst>
          </p:cNvPr>
          <p:cNvSpPr>
            <a:spLocks noGrp="1"/>
          </p:cNvSpPr>
          <p:nvPr>
            <p:ph type="title"/>
          </p:nvPr>
        </p:nvSpPr>
        <p:spPr>
          <a:xfrm>
            <a:off x="477980" y="918291"/>
            <a:ext cx="5358615" cy="3408206"/>
          </a:xfrm>
        </p:spPr>
        <p:txBody>
          <a:bodyPr vert="horz" lIns="91440" tIns="45720" rIns="91440" bIns="45720" rtlCol="0" anchor="b">
            <a:normAutofit/>
          </a:bodyPr>
          <a:lstStyle/>
          <a:p>
            <a:r>
              <a:rPr lang="en-US" sz="4800" dirty="0"/>
              <a:t>Questions?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30883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Machine Learning Is Transforming Supply Chain Management ...">
            <a:extLst>
              <a:ext uri="{FF2B5EF4-FFF2-40B4-BE49-F238E27FC236}">
                <a16:creationId xmlns:a16="http://schemas.microsoft.com/office/drawing/2014/main" id="{0BAB91D0-F78A-4AB5-8A4B-F01BEE8609F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792" b="83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637217B3-348E-405C-AA6A-923BE08B065B}"/>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a:t>Prediction of Bank Term Subscription Plan</a:t>
            </a:r>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Subtitle 2">
            <a:extLst>
              <a:ext uri="{FF2B5EF4-FFF2-40B4-BE49-F238E27FC236}">
                <a16:creationId xmlns:a16="http://schemas.microsoft.com/office/drawing/2014/main" id="{014F3207-C564-4C5A-A5FD-5CCEAD3A56AD}"/>
              </a:ext>
            </a:extLst>
          </p:cNvPr>
          <p:cNvSpPr txBox="1">
            <a:spLocks/>
          </p:cNvSpPr>
          <p:nvPr/>
        </p:nvSpPr>
        <p:spPr>
          <a:xfrm>
            <a:off x="477981" y="4785631"/>
            <a:ext cx="4023360" cy="2047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FFFFFF"/>
                </a:solidFill>
              </a:rPr>
              <a:t>By using Machine Learning/Artificial Intelligence Concepts</a:t>
            </a:r>
          </a:p>
        </p:txBody>
      </p:sp>
    </p:spTree>
    <p:extLst>
      <p:ext uri="{BB962C8B-B14F-4D97-AF65-F5344CB8AC3E}">
        <p14:creationId xmlns:p14="http://schemas.microsoft.com/office/powerpoint/2010/main" val="155689688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0079" y="2053641"/>
            <a:ext cx="3669161" cy="2760098"/>
          </a:xfrm>
        </p:spPr>
        <p:txBody>
          <a:bodyPr>
            <a:normAutofit/>
          </a:bodyPr>
          <a:lstStyle/>
          <a:p>
            <a:r>
              <a:rPr lang="en-US">
                <a:solidFill>
                  <a:srgbClr val="FFFFFF"/>
                </a:solidFill>
              </a:rPr>
              <a:t>Index</a:t>
            </a:r>
          </a:p>
        </p:txBody>
      </p:sp>
      <p:sp>
        <p:nvSpPr>
          <p:cNvPr id="3" name="Content Placeholder 2"/>
          <p:cNvSpPr>
            <a:spLocks noGrp="1"/>
          </p:cNvSpPr>
          <p:nvPr>
            <p:ph idx="1"/>
          </p:nvPr>
        </p:nvSpPr>
        <p:spPr>
          <a:xfrm>
            <a:off x="6090574" y="801866"/>
            <a:ext cx="5306084" cy="5230634"/>
          </a:xfrm>
        </p:spPr>
        <p:txBody>
          <a:bodyPr anchor="ctr">
            <a:normAutofit/>
          </a:bodyPr>
          <a:lstStyle/>
          <a:p>
            <a:r>
              <a:rPr lang="en-US" sz="2400" dirty="0">
                <a:solidFill>
                  <a:srgbClr val="000000"/>
                </a:solidFill>
              </a:rPr>
              <a:t>Introduction</a:t>
            </a:r>
          </a:p>
          <a:p>
            <a:r>
              <a:rPr lang="en-US" sz="2400" dirty="0">
                <a:solidFill>
                  <a:srgbClr val="000000"/>
                </a:solidFill>
              </a:rPr>
              <a:t>Dataset Explained</a:t>
            </a:r>
          </a:p>
          <a:p>
            <a:r>
              <a:rPr lang="en-US" sz="2400" dirty="0">
                <a:solidFill>
                  <a:srgbClr val="000000"/>
                </a:solidFill>
              </a:rPr>
              <a:t>Data Cleansing</a:t>
            </a:r>
          </a:p>
          <a:p>
            <a:r>
              <a:rPr lang="en-US" sz="2400" dirty="0">
                <a:solidFill>
                  <a:srgbClr val="000000"/>
                </a:solidFill>
              </a:rPr>
              <a:t>Feature Engineering</a:t>
            </a:r>
          </a:p>
          <a:p>
            <a:r>
              <a:rPr lang="en-US" sz="2400" dirty="0">
                <a:solidFill>
                  <a:srgbClr val="000000"/>
                </a:solidFill>
              </a:rPr>
              <a:t>Model Training and Testing Data</a:t>
            </a:r>
          </a:p>
          <a:p>
            <a:r>
              <a:rPr lang="en-US" sz="2400" dirty="0">
                <a:solidFill>
                  <a:srgbClr val="000000"/>
                </a:solidFill>
              </a:rPr>
              <a:t>Analyzing the performance of each model</a:t>
            </a:r>
          </a:p>
          <a:p>
            <a:r>
              <a:rPr lang="en-US" sz="2400" dirty="0">
                <a:solidFill>
                  <a:srgbClr val="000000"/>
                </a:solidFill>
              </a:rPr>
              <a:t>Feature Importance</a:t>
            </a:r>
          </a:p>
          <a:p>
            <a:r>
              <a:rPr lang="en-US" sz="2400" dirty="0">
                <a:solidFill>
                  <a:srgbClr val="000000"/>
                </a:solidFill>
              </a:rPr>
              <a:t>Neural Networks?</a:t>
            </a:r>
          </a:p>
          <a:p>
            <a:r>
              <a:rPr lang="en-US" sz="2400" dirty="0">
                <a:solidFill>
                  <a:srgbClr val="000000"/>
                </a:solidFill>
              </a:rPr>
              <a:t>Why not in this case?</a:t>
            </a:r>
          </a:p>
        </p:txBody>
      </p:sp>
    </p:spTree>
    <p:extLst>
      <p:ext uri="{BB962C8B-B14F-4D97-AF65-F5344CB8AC3E}">
        <p14:creationId xmlns:p14="http://schemas.microsoft.com/office/powerpoint/2010/main" val="2985952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3277" y="712269"/>
            <a:ext cx="3370998" cy="5502264"/>
          </a:xfrm>
        </p:spPr>
        <p:txBody>
          <a:bodyPr>
            <a:normAutofit/>
          </a:bodyPr>
          <a:lstStyle/>
          <a:p>
            <a:r>
              <a:rPr lang="en-US">
                <a:solidFill>
                  <a:srgbClr val="FFFFFF"/>
                </a:solidFill>
              </a:rPr>
              <a:t>Introduction</a:t>
            </a:r>
          </a:p>
        </p:txBody>
      </p:sp>
      <p:cxnSp>
        <p:nvCxnSpPr>
          <p:cNvPr id="28" name="Straight Connector 27">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963AE53-8EA6-4157-9FDB-45A561D4AA35}"/>
              </a:ext>
            </a:extLst>
          </p:cNvPr>
          <p:cNvGraphicFramePr>
            <a:graphicFrameLocks noGrp="1"/>
          </p:cNvGraphicFramePr>
          <p:nvPr>
            <p:ph idx="1"/>
            <p:extLst>
              <p:ext uri="{D42A27DB-BD31-4B8C-83A1-F6EECF244321}">
                <p14:modId xmlns:p14="http://schemas.microsoft.com/office/powerpoint/2010/main" val="1303621068"/>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49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888631" y="4760132"/>
            <a:ext cx="3947420" cy="1777829"/>
          </a:xfrm>
        </p:spPr>
        <p:txBody>
          <a:bodyPr vert="horz" lIns="91440" tIns="45720" rIns="91440" bIns="45720" rtlCol="0" anchor="ctr">
            <a:normAutofit/>
          </a:bodyPr>
          <a:lstStyle/>
          <a:p>
            <a:r>
              <a:rPr lang="en-US" sz="4000" kern="1200">
                <a:solidFill>
                  <a:schemeClr val="tx1"/>
                </a:solidFill>
                <a:latin typeface="+mj-lt"/>
                <a:ea typeface="+mj-ea"/>
                <a:cs typeface="+mj-cs"/>
              </a:rPr>
              <a:t>Dataset Explained</a:t>
            </a:r>
          </a:p>
        </p:txBody>
      </p:sp>
      <p:sp>
        <p:nvSpPr>
          <p:cNvPr id="71" name="Freeform: Shape 7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p:cNvPicPr>
            <a:picLocks noGrp="1" noChangeAspect="1"/>
          </p:cNvPicPr>
          <p:nvPr>
            <p:ph idx="1"/>
          </p:nvPr>
        </p:nvPicPr>
        <p:blipFill rotWithShape="1">
          <a:blip r:embed="rId2"/>
          <a:srcRect r="721" b="-2"/>
          <a:stretch/>
        </p:blipFill>
        <p:spPr>
          <a:xfrm>
            <a:off x="889835" y="671951"/>
            <a:ext cx="10421324" cy="3359108"/>
          </a:xfrm>
          <a:prstGeom prst="rect">
            <a:avLst/>
          </a:prstGeom>
        </p:spPr>
      </p:pic>
      <p:sp>
        <p:nvSpPr>
          <p:cNvPr id="6" name="TextBox 5"/>
          <p:cNvSpPr txBox="1"/>
          <p:nvPr/>
        </p:nvSpPr>
        <p:spPr>
          <a:xfrm>
            <a:off x="5118447" y="4767660"/>
            <a:ext cx="6615292" cy="177030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We have a dataset of 45211  labelled records. Shown above are first 10 records. </a:t>
            </a:r>
          </a:p>
        </p:txBody>
      </p:sp>
    </p:spTree>
    <p:extLst>
      <p:ext uri="{BB962C8B-B14F-4D97-AF65-F5344CB8AC3E}">
        <p14:creationId xmlns:p14="http://schemas.microsoft.com/office/powerpoint/2010/main" val="378424065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557A916-FDD1-44A1-A7A1-70009FD6B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ntraday Share Tips - Features for Free Trial &amp; Paid Members | A1 ...">
            <a:extLst>
              <a:ext uri="{FF2B5EF4-FFF2-40B4-BE49-F238E27FC236}">
                <a16:creationId xmlns:a16="http://schemas.microsoft.com/office/drawing/2014/main" id="{36314479-2B2D-46C5-89A7-28485DE2A32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377" r="17989" b="1"/>
          <a:stretch/>
        </p:blipFill>
        <p:spPr bwMode="auto">
          <a:xfrm>
            <a:off x="21" y="10"/>
            <a:ext cx="6095980" cy="6857990"/>
          </a:xfrm>
          <a:custGeom>
            <a:avLst/>
            <a:gdLst/>
            <a:ahLst/>
            <a:cxnLst/>
            <a:rect l="l" t="t" r="r" b="b"/>
            <a:pathLst>
              <a:path w="7743949" h="6858000">
                <a:moveTo>
                  <a:pt x="956085" y="2071857"/>
                </a:moveTo>
                <a:cubicBezTo>
                  <a:pt x="956085" y="2071857"/>
                  <a:pt x="956085" y="2071857"/>
                  <a:pt x="4999548" y="2071857"/>
                </a:cubicBezTo>
                <a:cubicBezTo>
                  <a:pt x="5252811" y="2071857"/>
                  <a:pt x="5497339" y="2211072"/>
                  <a:pt x="5619604" y="2437296"/>
                </a:cubicBezTo>
                <a:cubicBezTo>
                  <a:pt x="5619604" y="2437296"/>
                  <a:pt x="5619604" y="2437296"/>
                  <a:pt x="7645701" y="5926372"/>
                </a:cubicBezTo>
                <a:cubicBezTo>
                  <a:pt x="7776699" y="6143896"/>
                  <a:pt x="7776699" y="6422327"/>
                  <a:pt x="7645701" y="6639850"/>
                </a:cubicBezTo>
                <a:cubicBezTo>
                  <a:pt x="7645701" y="6639850"/>
                  <a:pt x="7645701" y="6639850"/>
                  <a:pt x="7538856" y="6823844"/>
                </a:cubicBezTo>
                <a:lnTo>
                  <a:pt x="7519022" y="6858000"/>
                </a:lnTo>
                <a:lnTo>
                  <a:pt x="0" y="6858000"/>
                </a:lnTo>
                <a:lnTo>
                  <a:pt x="0" y="3003362"/>
                </a:lnTo>
                <a:lnTo>
                  <a:pt x="144017" y="2754282"/>
                </a:lnTo>
                <a:cubicBezTo>
                  <a:pt x="203181" y="2651956"/>
                  <a:pt x="264254" y="2546330"/>
                  <a:pt x="327296" y="2437296"/>
                </a:cubicBezTo>
                <a:cubicBezTo>
                  <a:pt x="458294" y="2211072"/>
                  <a:pt x="694090" y="2071857"/>
                  <a:pt x="956085" y="2071857"/>
                </a:cubicBezTo>
                <a:close/>
                <a:moveTo>
                  <a:pt x="6281397" y="1163923"/>
                </a:moveTo>
                <a:cubicBezTo>
                  <a:pt x="6281397" y="1163923"/>
                  <a:pt x="6281397" y="1163923"/>
                  <a:pt x="7148441" y="1163923"/>
                </a:cubicBezTo>
                <a:cubicBezTo>
                  <a:pt x="7202749" y="1163923"/>
                  <a:pt x="7255183" y="1193775"/>
                  <a:pt x="7281401" y="1242285"/>
                </a:cubicBezTo>
                <a:cubicBezTo>
                  <a:pt x="7281401" y="1242285"/>
                  <a:pt x="7281401" y="1242285"/>
                  <a:pt x="7715859" y="1990451"/>
                </a:cubicBezTo>
                <a:cubicBezTo>
                  <a:pt x="7743949" y="2037095"/>
                  <a:pt x="7743949" y="2096799"/>
                  <a:pt x="7715859" y="2143443"/>
                </a:cubicBezTo>
                <a:cubicBezTo>
                  <a:pt x="7715859" y="2143443"/>
                  <a:pt x="7715859" y="2143443"/>
                  <a:pt x="7281401" y="2891610"/>
                </a:cubicBezTo>
                <a:cubicBezTo>
                  <a:pt x="7255183" y="2940119"/>
                  <a:pt x="7202749" y="2969971"/>
                  <a:pt x="7148441" y="2969971"/>
                </a:cubicBezTo>
                <a:cubicBezTo>
                  <a:pt x="7148441" y="2969971"/>
                  <a:pt x="7148441" y="2969971"/>
                  <a:pt x="6281397" y="2969971"/>
                </a:cubicBezTo>
                <a:cubicBezTo>
                  <a:pt x="6225217" y="2969971"/>
                  <a:pt x="6174655" y="2940119"/>
                  <a:pt x="6146565" y="2891610"/>
                </a:cubicBezTo>
                <a:cubicBezTo>
                  <a:pt x="6146565" y="2891610"/>
                  <a:pt x="6146565" y="2891610"/>
                  <a:pt x="5713979" y="2143443"/>
                </a:cubicBezTo>
                <a:cubicBezTo>
                  <a:pt x="5685889" y="2096799"/>
                  <a:pt x="5685889" y="2037095"/>
                  <a:pt x="5713979" y="1990451"/>
                </a:cubicBezTo>
                <a:cubicBezTo>
                  <a:pt x="5713979" y="1990451"/>
                  <a:pt x="5713979" y="1990451"/>
                  <a:pt x="6146565" y="1242285"/>
                </a:cubicBezTo>
                <a:cubicBezTo>
                  <a:pt x="6174655" y="1193775"/>
                  <a:pt x="6225217" y="1163923"/>
                  <a:pt x="6281397" y="1163923"/>
                </a:cubicBezTo>
                <a:close/>
                <a:moveTo>
                  <a:pt x="0" y="0"/>
                </a:moveTo>
                <a:lnTo>
                  <a:pt x="6600525" y="0"/>
                </a:lnTo>
                <a:lnTo>
                  <a:pt x="6486618" y="196155"/>
                </a:lnTo>
                <a:cubicBezTo>
                  <a:pt x="6261242" y="584267"/>
                  <a:pt x="5994130" y="1044253"/>
                  <a:pt x="5677553" y="1589421"/>
                </a:cubicBezTo>
                <a:cubicBezTo>
                  <a:pt x="5555288" y="1815646"/>
                  <a:pt x="5310759" y="1954861"/>
                  <a:pt x="5057496" y="1954861"/>
                </a:cubicBezTo>
                <a:cubicBezTo>
                  <a:pt x="5057496" y="1954861"/>
                  <a:pt x="5057496" y="1954861"/>
                  <a:pt x="1014033" y="1954861"/>
                </a:cubicBezTo>
                <a:cubicBezTo>
                  <a:pt x="752038" y="1954861"/>
                  <a:pt x="516243" y="1815646"/>
                  <a:pt x="385244" y="1589421"/>
                </a:cubicBezTo>
                <a:cubicBezTo>
                  <a:pt x="385244" y="1589421"/>
                  <a:pt x="385244" y="1589421"/>
                  <a:pt x="69234" y="1042874"/>
                </a:cubicBezTo>
                <a:lnTo>
                  <a:pt x="0" y="923133"/>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96000" y="559837"/>
            <a:ext cx="5599177" cy="6027575"/>
          </a:xfrm>
          <a:prstGeom prst="rect">
            <a:avLst/>
          </a:prstGeom>
        </p:spPr>
        <p:txBody>
          <a:bodyPr vert="horz" lIns="91440" tIns="45720" rIns="91440" bIns="45720" rtlCol="0">
            <a:normAutofit/>
          </a:bodyPr>
          <a:lstStyle/>
          <a:p>
            <a:pPr>
              <a:lnSpc>
                <a:spcPct val="90000"/>
              </a:lnSpc>
              <a:spcAft>
                <a:spcPts val="600"/>
              </a:spcAft>
              <a:buClr>
                <a:srgbClr val="EA8C75"/>
              </a:buClr>
            </a:pPr>
            <a:r>
              <a:rPr lang="en-US" sz="1400" b="1" dirty="0"/>
              <a:t>Features</a:t>
            </a:r>
          </a:p>
          <a:p>
            <a:pPr indent="-228600">
              <a:lnSpc>
                <a:spcPct val="90000"/>
              </a:lnSpc>
              <a:spcAft>
                <a:spcPts val="600"/>
              </a:spcAft>
              <a:buClr>
                <a:srgbClr val="EA8C75"/>
              </a:buClr>
              <a:buFont typeface="Arial" panose="020B0604020202020204" pitchFamily="34" charset="0"/>
              <a:buChar char="•"/>
            </a:pPr>
            <a:endParaRPr lang="en-US" sz="900" b="1" dirty="0"/>
          </a:p>
          <a:p>
            <a:pPr indent="-228600">
              <a:lnSpc>
                <a:spcPct val="90000"/>
              </a:lnSpc>
              <a:spcAft>
                <a:spcPts val="600"/>
              </a:spcAft>
              <a:buClr>
                <a:srgbClr val="EA8C75"/>
              </a:buClr>
              <a:buFont typeface="Arial" panose="020B0604020202020204" pitchFamily="34" charset="0"/>
              <a:buChar char="•"/>
            </a:pPr>
            <a:r>
              <a:rPr lang="en-US" sz="900" dirty="0"/>
              <a:t>Age                  </a:t>
            </a:r>
            <a:r>
              <a:rPr lang="en-US" sz="900" dirty="0">
                <a:sym typeface="Wingdings" panose="05000000000000000000" pitchFamily="2" charset="2"/>
              </a:rPr>
              <a:t>                A</a:t>
            </a:r>
            <a:r>
              <a:rPr lang="en-US" sz="900" dirty="0"/>
              <a:t>ge in years      </a:t>
            </a:r>
          </a:p>
          <a:p>
            <a:pPr indent="-228600">
              <a:lnSpc>
                <a:spcPct val="90000"/>
              </a:lnSpc>
              <a:spcAft>
                <a:spcPts val="600"/>
              </a:spcAft>
              <a:buClr>
                <a:srgbClr val="EA8C75"/>
              </a:buClr>
              <a:buFont typeface="Arial" panose="020B0604020202020204" pitchFamily="34" charset="0"/>
              <a:buChar char="•"/>
            </a:pPr>
            <a:r>
              <a:rPr lang="en-US" sz="900" dirty="0"/>
              <a:t>Job                   </a:t>
            </a:r>
            <a:r>
              <a:rPr lang="en-US" sz="900" dirty="0">
                <a:sym typeface="Wingdings" panose="05000000000000000000" pitchFamily="2" charset="2"/>
              </a:rPr>
              <a:t>                T</a:t>
            </a:r>
            <a:r>
              <a:rPr lang="en-US" sz="900" dirty="0"/>
              <a:t>ype of job </a:t>
            </a:r>
          </a:p>
          <a:p>
            <a:pPr indent="-228600">
              <a:lnSpc>
                <a:spcPct val="90000"/>
              </a:lnSpc>
              <a:spcAft>
                <a:spcPts val="600"/>
              </a:spcAft>
              <a:buClr>
                <a:srgbClr val="EA8C75"/>
              </a:buClr>
              <a:buFont typeface="Arial" panose="020B0604020202020204" pitchFamily="34" charset="0"/>
              <a:buChar char="•"/>
            </a:pPr>
            <a:r>
              <a:rPr lang="en-US" sz="900" dirty="0"/>
              <a:t>marital             </a:t>
            </a:r>
            <a:r>
              <a:rPr lang="en-US" sz="900" dirty="0">
                <a:sym typeface="Wingdings" panose="05000000000000000000" pitchFamily="2" charset="2"/>
              </a:rPr>
              <a:t>                M</a:t>
            </a:r>
            <a:r>
              <a:rPr lang="en-US" sz="900" dirty="0"/>
              <a:t>arital status </a:t>
            </a:r>
          </a:p>
          <a:p>
            <a:pPr indent="-228600">
              <a:lnSpc>
                <a:spcPct val="90000"/>
              </a:lnSpc>
              <a:spcAft>
                <a:spcPts val="600"/>
              </a:spcAft>
              <a:buClr>
                <a:srgbClr val="EA8C75"/>
              </a:buClr>
              <a:buFont typeface="Arial" panose="020B0604020202020204" pitchFamily="34" charset="0"/>
              <a:buChar char="•"/>
            </a:pPr>
            <a:r>
              <a:rPr lang="en-US" sz="900" dirty="0"/>
              <a:t>education        </a:t>
            </a:r>
            <a:r>
              <a:rPr lang="en-US" sz="900" dirty="0">
                <a:sym typeface="Wingdings" panose="05000000000000000000" pitchFamily="2" charset="2"/>
              </a:rPr>
              <a:t>                E</a:t>
            </a:r>
            <a:r>
              <a:rPr lang="en-US" sz="900" dirty="0"/>
              <a:t>ducation background </a:t>
            </a:r>
          </a:p>
          <a:p>
            <a:pPr indent="-228600">
              <a:lnSpc>
                <a:spcPct val="90000"/>
              </a:lnSpc>
              <a:spcAft>
                <a:spcPts val="600"/>
              </a:spcAft>
              <a:buClr>
                <a:srgbClr val="EA8C75"/>
              </a:buClr>
              <a:buFont typeface="Arial" panose="020B0604020202020204" pitchFamily="34" charset="0"/>
              <a:buChar char="•"/>
            </a:pPr>
            <a:r>
              <a:rPr lang="en-US" sz="900" dirty="0"/>
              <a:t>default             </a:t>
            </a:r>
            <a:r>
              <a:rPr lang="en-US" sz="900" dirty="0">
                <a:sym typeface="Wingdings" panose="05000000000000000000" pitchFamily="2" charset="2"/>
              </a:rPr>
              <a:t>                H</a:t>
            </a:r>
            <a:r>
              <a:rPr lang="en-US" sz="900" dirty="0"/>
              <a:t>as credit in default? </a:t>
            </a:r>
          </a:p>
          <a:p>
            <a:pPr indent="-228600">
              <a:lnSpc>
                <a:spcPct val="90000"/>
              </a:lnSpc>
              <a:spcAft>
                <a:spcPts val="600"/>
              </a:spcAft>
              <a:buClr>
                <a:srgbClr val="EA8C75"/>
              </a:buClr>
              <a:buFont typeface="Arial" panose="020B0604020202020204" pitchFamily="34" charset="0"/>
              <a:buChar char="•"/>
            </a:pPr>
            <a:r>
              <a:rPr lang="en-US" sz="900" dirty="0"/>
              <a:t>balance            </a:t>
            </a:r>
            <a:r>
              <a:rPr lang="en-US" sz="900" dirty="0">
                <a:sym typeface="Wingdings" panose="05000000000000000000" pitchFamily="2" charset="2"/>
              </a:rPr>
              <a:t>                B</a:t>
            </a:r>
            <a:r>
              <a:rPr lang="en-US" sz="900" dirty="0"/>
              <a:t>alance of the individual</a:t>
            </a:r>
          </a:p>
          <a:p>
            <a:pPr indent="-228600">
              <a:lnSpc>
                <a:spcPct val="90000"/>
              </a:lnSpc>
              <a:spcAft>
                <a:spcPts val="600"/>
              </a:spcAft>
              <a:buClr>
                <a:srgbClr val="EA8C75"/>
              </a:buClr>
              <a:buFont typeface="Arial" panose="020B0604020202020204" pitchFamily="34" charset="0"/>
              <a:buChar char="•"/>
            </a:pPr>
            <a:r>
              <a:rPr lang="en-US" sz="900" dirty="0"/>
              <a:t>housing            </a:t>
            </a:r>
            <a:r>
              <a:rPr lang="en-US" sz="900" dirty="0">
                <a:sym typeface="Wingdings" panose="05000000000000000000" pitchFamily="2" charset="2"/>
              </a:rPr>
              <a:t>                H</a:t>
            </a:r>
            <a:r>
              <a:rPr lang="en-US" sz="900" dirty="0"/>
              <a:t>as housing loan? </a:t>
            </a:r>
          </a:p>
          <a:p>
            <a:pPr indent="-228600">
              <a:lnSpc>
                <a:spcPct val="90000"/>
              </a:lnSpc>
              <a:spcAft>
                <a:spcPts val="600"/>
              </a:spcAft>
              <a:buClr>
                <a:srgbClr val="EA8C75"/>
              </a:buClr>
              <a:buFont typeface="Arial" panose="020B0604020202020204" pitchFamily="34" charset="0"/>
              <a:buChar char="•"/>
            </a:pPr>
            <a:r>
              <a:rPr lang="en-US" sz="900" dirty="0"/>
              <a:t>loan                  </a:t>
            </a:r>
            <a:r>
              <a:rPr lang="en-US" sz="900" dirty="0">
                <a:sym typeface="Wingdings" panose="05000000000000000000" pitchFamily="2" charset="2"/>
              </a:rPr>
              <a:t>                H</a:t>
            </a:r>
            <a:r>
              <a:rPr lang="en-US" sz="900" dirty="0"/>
              <a:t>as personal loan? </a:t>
            </a:r>
          </a:p>
          <a:p>
            <a:pPr indent="-228600">
              <a:lnSpc>
                <a:spcPct val="90000"/>
              </a:lnSpc>
              <a:spcAft>
                <a:spcPts val="600"/>
              </a:spcAft>
              <a:buClr>
                <a:srgbClr val="EA8C75"/>
              </a:buClr>
              <a:buFont typeface="Arial" panose="020B0604020202020204" pitchFamily="34" charset="0"/>
              <a:buChar char="•"/>
            </a:pPr>
            <a:r>
              <a:rPr lang="en-US" sz="900" dirty="0"/>
              <a:t>contact             </a:t>
            </a:r>
            <a:r>
              <a:rPr lang="en-US" sz="900" dirty="0">
                <a:sym typeface="Wingdings" panose="05000000000000000000" pitchFamily="2" charset="2"/>
              </a:rPr>
              <a:t>                C</a:t>
            </a:r>
            <a:r>
              <a:rPr lang="en-US" sz="900" dirty="0"/>
              <a:t>ontact communication type </a:t>
            </a:r>
          </a:p>
          <a:p>
            <a:pPr indent="-228600">
              <a:lnSpc>
                <a:spcPct val="90000"/>
              </a:lnSpc>
              <a:spcAft>
                <a:spcPts val="600"/>
              </a:spcAft>
              <a:buClr>
                <a:srgbClr val="EA8C75"/>
              </a:buClr>
              <a:buFont typeface="Arial" panose="020B0604020202020204" pitchFamily="34" charset="0"/>
              <a:buChar char="•"/>
            </a:pPr>
            <a:r>
              <a:rPr lang="en-US" sz="900" dirty="0"/>
              <a:t>day                    </a:t>
            </a:r>
            <a:r>
              <a:rPr lang="en-US" sz="900" dirty="0">
                <a:sym typeface="Wingdings" panose="05000000000000000000" pitchFamily="2" charset="2"/>
              </a:rPr>
              <a:t>                 L</a:t>
            </a:r>
            <a:r>
              <a:rPr lang="en-US" sz="900" dirty="0"/>
              <a:t>ast contact day of the week </a:t>
            </a:r>
          </a:p>
          <a:p>
            <a:pPr indent="-228600">
              <a:lnSpc>
                <a:spcPct val="90000"/>
              </a:lnSpc>
              <a:spcAft>
                <a:spcPts val="600"/>
              </a:spcAft>
              <a:buClr>
                <a:srgbClr val="EA8C75"/>
              </a:buClr>
              <a:buFont typeface="Arial" panose="020B0604020202020204" pitchFamily="34" charset="0"/>
              <a:buChar char="•"/>
            </a:pPr>
            <a:r>
              <a:rPr lang="en-US" sz="900" dirty="0"/>
              <a:t>month               </a:t>
            </a:r>
            <a:r>
              <a:rPr lang="en-US" sz="900" dirty="0">
                <a:sym typeface="Wingdings" panose="05000000000000000000" pitchFamily="2" charset="2"/>
              </a:rPr>
              <a:t>                L</a:t>
            </a:r>
            <a:r>
              <a:rPr lang="en-US" sz="900" dirty="0"/>
              <a:t>ast contact month of year</a:t>
            </a:r>
          </a:p>
          <a:p>
            <a:pPr indent="-228600">
              <a:lnSpc>
                <a:spcPct val="90000"/>
              </a:lnSpc>
              <a:spcAft>
                <a:spcPts val="600"/>
              </a:spcAft>
              <a:buClr>
                <a:srgbClr val="EA8C75"/>
              </a:buClr>
              <a:buFont typeface="Arial" panose="020B0604020202020204" pitchFamily="34" charset="0"/>
              <a:buChar char="•"/>
            </a:pPr>
            <a:r>
              <a:rPr lang="en-US" sz="900" dirty="0"/>
              <a:t>duration            </a:t>
            </a:r>
            <a:r>
              <a:rPr lang="en-US" sz="900" dirty="0">
                <a:sym typeface="Wingdings" panose="05000000000000000000" pitchFamily="2" charset="2"/>
              </a:rPr>
              <a:t>                L</a:t>
            </a:r>
            <a:r>
              <a:rPr lang="en-US" sz="900" dirty="0"/>
              <a:t>ast contact duration, in seconds</a:t>
            </a:r>
          </a:p>
          <a:p>
            <a:pPr indent="-228600">
              <a:lnSpc>
                <a:spcPct val="90000"/>
              </a:lnSpc>
              <a:spcAft>
                <a:spcPts val="600"/>
              </a:spcAft>
              <a:buClr>
                <a:srgbClr val="EA8C75"/>
              </a:buClr>
              <a:buFont typeface="Arial" panose="020B0604020202020204" pitchFamily="34" charset="0"/>
              <a:buChar char="•"/>
            </a:pPr>
            <a:r>
              <a:rPr lang="en-US" sz="900" dirty="0"/>
              <a:t>campaign          </a:t>
            </a:r>
            <a:r>
              <a:rPr lang="en-US" sz="900" dirty="0">
                <a:sym typeface="Wingdings" panose="05000000000000000000" pitchFamily="2" charset="2"/>
              </a:rPr>
              <a:t>                N</a:t>
            </a:r>
            <a:r>
              <a:rPr lang="en-US" sz="900" dirty="0"/>
              <a:t>umber of contacts performed during this campaign and for this client</a:t>
            </a:r>
          </a:p>
          <a:p>
            <a:pPr indent="-228600">
              <a:lnSpc>
                <a:spcPct val="90000"/>
              </a:lnSpc>
              <a:spcAft>
                <a:spcPts val="600"/>
              </a:spcAft>
              <a:buClr>
                <a:srgbClr val="EA8C75"/>
              </a:buClr>
              <a:buFont typeface="Arial" panose="020B0604020202020204" pitchFamily="34" charset="0"/>
              <a:buChar char="•"/>
            </a:pPr>
            <a:r>
              <a:rPr lang="en-US" sz="900" dirty="0" err="1"/>
              <a:t>pdays</a:t>
            </a:r>
            <a:r>
              <a:rPr lang="en-US" sz="900" dirty="0"/>
              <a:t>                 </a:t>
            </a:r>
            <a:r>
              <a:rPr lang="en-US" sz="900" dirty="0">
                <a:sym typeface="Wingdings" panose="05000000000000000000" pitchFamily="2" charset="2"/>
              </a:rPr>
              <a:t>                No.</a:t>
            </a:r>
            <a:r>
              <a:rPr lang="en-US" sz="900" dirty="0"/>
              <a:t> of days that passed by after the client was contacted from a previous campaign</a:t>
            </a:r>
          </a:p>
          <a:p>
            <a:pPr indent="-228600">
              <a:lnSpc>
                <a:spcPct val="90000"/>
              </a:lnSpc>
              <a:spcAft>
                <a:spcPts val="600"/>
              </a:spcAft>
              <a:buClr>
                <a:srgbClr val="EA8C75"/>
              </a:buClr>
              <a:buFont typeface="Arial" panose="020B0604020202020204" pitchFamily="34" charset="0"/>
              <a:buChar char="•"/>
            </a:pPr>
            <a:r>
              <a:rPr lang="en-US" sz="900" dirty="0"/>
              <a:t>previous             </a:t>
            </a:r>
            <a:r>
              <a:rPr lang="en-US" sz="900" dirty="0">
                <a:sym typeface="Wingdings" panose="05000000000000000000" pitchFamily="2" charset="2"/>
              </a:rPr>
              <a:t>               N</a:t>
            </a:r>
            <a:r>
              <a:rPr lang="en-US" sz="900" dirty="0"/>
              <a:t>umber of contacts performed before this campaign and for this client</a:t>
            </a:r>
          </a:p>
          <a:p>
            <a:pPr indent="-228600">
              <a:lnSpc>
                <a:spcPct val="90000"/>
              </a:lnSpc>
              <a:spcAft>
                <a:spcPts val="600"/>
              </a:spcAft>
              <a:buClr>
                <a:srgbClr val="EA8C75"/>
              </a:buClr>
              <a:buFont typeface="Arial" panose="020B0604020202020204" pitchFamily="34" charset="0"/>
              <a:buChar char="•"/>
            </a:pPr>
            <a:r>
              <a:rPr lang="en-US" sz="900" dirty="0" err="1"/>
              <a:t>poutcome</a:t>
            </a:r>
            <a:r>
              <a:rPr lang="en-US" sz="900" dirty="0"/>
              <a:t>          </a:t>
            </a:r>
            <a:r>
              <a:rPr lang="en-US" sz="900" dirty="0">
                <a:sym typeface="Wingdings" panose="05000000000000000000" pitchFamily="2" charset="2"/>
              </a:rPr>
              <a:t>               O</a:t>
            </a:r>
            <a:r>
              <a:rPr lang="en-US" sz="900" dirty="0"/>
              <a:t>utcome of the previous marketing campaign</a:t>
            </a:r>
          </a:p>
        </p:txBody>
      </p:sp>
    </p:spTree>
    <p:extLst>
      <p:ext uri="{BB962C8B-B14F-4D97-AF65-F5344CB8AC3E}">
        <p14:creationId xmlns:p14="http://schemas.microsoft.com/office/powerpoint/2010/main" val="465764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9"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2">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1047280" y="759805"/>
            <a:ext cx="10306520" cy="1325563"/>
          </a:xfrm>
        </p:spPr>
        <p:txBody>
          <a:bodyPr vert="horz" lIns="91440" tIns="45720" rIns="91440" bIns="45720" rtlCol="0" anchor="ctr">
            <a:normAutofit/>
          </a:bodyPr>
          <a:lstStyle/>
          <a:p>
            <a:r>
              <a:rPr lang="en-US" sz="4000">
                <a:solidFill>
                  <a:srgbClr val="FFFFFF"/>
                </a:solidFill>
              </a:rPr>
              <a:t>Data Cleansing</a:t>
            </a:r>
          </a:p>
        </p:txBody>
      </p:sp>
      <p:sp>
        <p:nvSpPr>
          <p:cNvPr id="6" name="TextBox 5"/>
          <p:cNvSpPr txBox="1"/>
          <p:nvPr/>
        </p:nvSpPr>
        <p:spPr>
          <a:xfrm>
            <a:off x="1424904" y="2494450"/>
            <a:ext cx="4053545" cy="356315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It is the act of detecting or correcting(or removing) corrupt or inaccurate records from a Dataset. Used mainly in Databases, the term refers to identifying incomplete, incorrect, inaccurate, irrelevant etc. parts of the data and then replacing, modifying or deleting this dirty data.</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The more clean and processed the data is, the better result we get.</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2628"/>
          <a:stretch/>
        </p:blipFill>
        <p:spPr>
          <a:xfrm>
            <a:off x="6098892" y="2492376"/>
            <a:ext cx="4802404" cy="3563372"/>
          </a:xfrm>
          <a:prstGeom prst="rect">
            <a:avLst/>
          </a:prstGeom>
        </p:spPr>
      </p:pic>
    </p:spTree>
    <p:extLst>
      <p:ext uri="{BB962C8B-B14F-4D97-AF65-F5344CB8AC3E}">
        <p14:creationId xmlns:p14="http://schemas.microsoft.com/office/powerpoint/2010/main" val="4631017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529"/>
            <a:ext cx="10515600" cy="791871"/>
          </a:xfrm>
        </p:spPr>
        <p:txBody>
          <a:bodyPr>
            <a:normAutofit/>
          </a:bodyPr>
          <a:lstStyle/>
          <a:p>
            <a:r>
              <a:rPr lang="en-US" sz="2800" dirty="0"/>
              <a:t>Steps taken to address Data Cleansing:</a:t>
            </a:r>
          </a:p>
        </p:txBody>
      </p:sp>
      <p:sp>
        <p:nvSpPr>
          <p:cNvPr id="16" name="Content Placeholder 15"/>
          <p:cNvSpPr>
            <a:spLocks noGrp="1"/>
          </p:cNvSpPr>
          <p:nvPr>
            <p:ph idx="1"/>
          </p:nvPr>
        </p:nvSpPr>
        <p:spPr>
          <a:xfrm>
            <a:off x="838200" y="914400"/>
            <a:ext cx="10515600" cy="5579706"/>
          </a:xfrm>
        </p:spPr>
        <p:txBody>
          <a:bodyPr>
            <a:normAutofit/>
          </a:bodyPr>
          <a:lstStyle/>
          <a:p>
            <a:pPr marL="0" indent="0">
              <a:buNone/>
            </a:pPr>
            <a:endParaRPr lang="en-US" sz="2000" dirty="0"/>
          </a:p>
          <a:p>
            <a:r>
              <a:rPr lang="en-US" sz="2000" dirty="0"/>
              <a:t>Treating Null Values : First and the foremost step is to look whether we have any missing values in our data or not. If the it is present, we take certain steps to deal with it.</a:t>
            </a:r>
          </a:p>
          <a:p>
            <a:endParaRPr lang="en-US" sz="2000" dirty="0"/>
          </a:p>
          <a:p>
            <a:endParaRPr lang="en-US" sz="2000" dirty="0"/>
          </a:p>
          <a:p>
            <a:endParaRPr lang="en-US" sz="2000" dirty="0"/>
          </a:p>
          <a:p>
            <a:endParaRPr lang="en-US" sz="2000" dirty="0"/>
          </a:p>
          <a:p>
            <a:pPr marL="0" indent="0">
              <a:buNone/>
            </a:pPr>
            <a:endParaRPr lang="en-US" sz="2000" dirty="0"/>
          </a:p>
          <a:p>
            <a:r>
              <a:rPr lang="en-US" sz="2000" dirty="0"/>
              <a:t>Outlier Detection : Outlier are extreme values that deviate from other observations on data. There are different ways to deal with them. Here in our project, I tried to remove the possible outliers to make the model generic as much as possible.</a:t>
            </a:r>
          </a:p>
        </p:txBody>
      </p:sp>
      <p:pic>
        <p:nvPicPr>
          <p:cNvPr id="1026" name="Picture 2" descr="5 Ways To Handle Missing Values In Machine Learning Datasets">
            <a:extLst>
              <a:ext uri="{FF2B5EF4-FFF2-40B4-BE49-F238E27FC236}">
                <a16:creationId xmlns:a16="http://schemas.microsoft.com/office/drawing/2014/main" id="{5E83BA93-952D-4F2B-A823-075A97A50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592" y="2024743"/>
            <a:ext cx="4958627" cy="1843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733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D726C692-FFC6-48EC-BFCD-AFA51389D598}"/>
              </a:ext>
            </a:extLst>
          </p:cNvPr>
          <p:cNvSpPr>
            <a:spLocks noGrp="1"/>
          </p:cNvSpPr>
          <p:nvPr>
            <p:ph type="title"/>
          </p:nvPr>
        </p:nvSpPr>
        <p:spPr>
          <a:xfrm>
            <a:off x="804998" y="798445"/>
            <a:ext cx="4803636" cy="1311664"/>
          </a:xfrm>
        </p:spPr>
        <p:txBody>
          <a:bodyPr>
            <a:normAutofit/>
          </a:bodyPr>
          <a:lstStyle/>
          <a:p>
            <a:r>
              <a:rPr lang="en-IN" dirty="0">
                <a:solidFill>
                  <a:srgbClr val="000000"/>
                </a:solidFill>
              </a:rPr>
              <a:t>Features Engineering</a:t>
            </a:r>
          </a:p>
        </p:txBody>
      </p:sp>
      <p:sp>
        <p:nvSpPr>
          <p:cNvPr id="3" name="Content Placeholder 2">
            <a:extLst>
              <a:ext uri="{FF2B5EF4-FFF2-40B4-BE49-F238E27FC236}">
                <a16:creationId xmlns:a16="http://schemas.microsoft.com/office/drawing/2014/main" id="{59D37411-FFCA-4091-A6C1-957C04C743D4}"/>
              </a:ext>
            </a:extLst>
          </p:cNvPr>
          <p:cNvSpPr>
            <a:spLocks noGrp="1"/>
          </p:cNvSpPr>
          <p:nvPr>
            <p:ph idx="1"/>
          </p:nvPr>
        </p:nvSpPr>
        <p:spPr>
          <a:xfrm>
            <a:off x="804997" y="2272143"/>
            <a:ext cx="4706803" cy="3788830"/>
          </a:xfrm>
        </p:spPr>
        <p:txBody>
          <a:bodyPr anchor="ctr">
            <a:normAutofit/>
          </a:bodyPr>
          <a:lstStyle/>
          <a:p>
            <a:pPr marL="0" indent="0">
              <a:buNone/>
            </a:pPr>
            <a:r>
              <a:rPr lang="en-IN" sz="2000" dirty="0">
                <a:solidFill>
                  <a:srgbClr val="000000"/>
                </a:solidFill>
              </a:rPr>
              <a:t>We can define it as pre-processing of raw data, on which machine can feed upon.</a:t>
            </a:r>
          </a:p>
          <a:p>
            <a:pPr marL="0" indent="0">
              <a:buNone/>
            </a:pPr>
            <a:r>
              <a:rPr lang="en-IN" sz="2000" dirty="0">
                <a:solidFill>
                  <a:srgbClr val="000000"/>
                </a:solidFill>
              </a:rPr>
              <a:t>As we know machines only understand numbers. So, we have to convert the Data into a from which machine understands.</a:t>
            </a:r>
          </a:p>
          <a:p>
            <a:pPr marL="0" indent="0">
              <a:buNone/>
            </a:pPr>
            <a:r>
              <a:rPr lang="en-IN" sz="2000" dirty="0">
                <a:solidFill>
                  <a:srgbClr val="000000"/>
                </a:solidFill>
              </a:rPr>
              <a:t>It is the most important step, while creating a model on Machine Learning.</a:t>
            </a:r>
          </a:p>
          <a:p>
            <a:pPr marL="0" indent="0">
              <a:buNone/>
            </a:pPr>
            <a:r>
              <a:rPr lang="en-IN" sz="2000" dirty="0">
                <a:solidFill>
                  <a:srgbClr val="000000"/>
                </a:solidFill>
              </a:rPr>
              <a:t>As, the more clean or pre-processed our data is, the more better model we get. </a:t>
            </a:r>
          </a:p>
        </p:txBody>
      </p:sp>
      <p:sp>
        <p:nvSpPr>
          <p:cNvPr id="13"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74C6D0E-ED9A-4B63-8262-38350F89A7E6}"/>
              </a:ext>
            </a:extLst>
          </p:cNvPr>
          <p:cNvPicPr>
            <a:picLocks noChangeAspect="1"/>
          </p:cNvPicPr>
          <p:nvPr/>
        </p:nvPicPr>
        <p:blipFill rotWithShape="1">
          <a:blip r:embed="rId3"/>
          <a:srcRect l="28509" r="22610" b="1"/>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118129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655</Words>
  <Application>Microsoft Office PowerPoint</Application>
  <PresentationFormat>Widescreen</PresentationFormat>
  <Paragraphs>77</Paragraphs>
  <Slides>16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Prediction of Bank Term Subscription Plan</vt:lpstr>
      <vt:lpstr>PowerPoint Presentation</vt:lpstr>
      <vt:lpstr>Index</vt:lpstr>
      <vt:lpstr>Introduction</vt:lpstr>
      <vt:lpstr>Dataset Explained</vt:lpstr>
      <vt:lpstr>PowerPoint Presentation</vt:lpstr>
      <vt:lpstr>Data Cleansing</vt:lpstr>
      <vt:lpstr>Steps taken to address Data Cleansing:</vt:lpstr>
      <vt:lpstr>Features Engineering</vt:lpstr>
      <vt:lpstr>I have divided the process of Feature Engineering is divided into 2 main parts: </vt:lpstr>
      <vt:lpstr>Model Training and Testing Data</vt:lpstr>
      <vt:lpstr>Analyzing the performance of each Model:</vt:lpstr>
      <vt:lpstr>Feature Importance</vt:lpstr>
      <vt:lpstr>Neural Networks:</vt:lpstr>
      <vt:lpstr>Why not in this case?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Bank Term Subscription Plan</dc:title>
  <dc:creator>NADEEM Mohammad</dc:creator>
  <cp:lastModifiedBy>NADEEM Mohammad</cp:lastModifiedBy>
  <cp:revision>1</cp:revision>
  <dcterms:created xsi:type="dcterms:W3CDTF">2020-07-21T08:10:13Z</dcterms:created>
  <dcterms:modified xsi:type="dcterms:W3CDTF">2020-07-21T08:10:33Z</dcterms:modified>
</cp:coreProperties>
</file>